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5"/>
    <p:sldMasterId id="2147483694" r:id="rId6"/>
    <p:sldMasterId id="2147483695" r:id="rId7"/>
    <p:sldMasterId id="2147483696" r:id="rId8"/>
    <p:sldMasterId id="2147483697" r:id="rId9"/>
    <p:sldMasterId id="2147483698" r:id="rId10"/>
    <p:sldMasterId id="2147483699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</p:sldIdLst>
  <p:sldSz cy="5143500" cx="9144000"/>
  <p:notesSz cx="6858000" cy="9144000"/>
  <p:embeddedFontLs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8786E6F-6068-45E4-B7A6-39CFEF9E90F6}">
  <a:tblStyle styleId="{98786E6F-6068-45E4-B7A6-39CFEF9E90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11" Type="http://schemas.openxmlformats.org/officeDocument/2006/relationships/slideMaster" Target="slideMasters/slideMaster7.xml"/><Relationship Id="rId33" Type="http://schemas.openxmlformats.org/officeDocument/2006/relationships/font" Target="fonts/OpenSans-regular.fntdata"/><Relationship Id="rId10" Type="http://schemas.openxmlformats.org/officeDocument/2006/relationships/slideMaster" Target="slideMasters/slideMaster6.xml"/><Relationship Id="rId32" Type="http://schemas.openxmlformats.org/officeDocument/2006/relationships/slide" Target="slides/slide20.xml"/><Relationship Id="rId13" Type="http://schemas.openxmlformats.org/officeDocument/2006/relationships/slide" Target="slides/slide1.xml"/><Relationship Id="rId35" Type="http://schemas.openxmlformats.org/officeDocument/2006/relationships/font" Target="fonts/OpenSans-italic.fntdata"/><Relationship Id="rId12" Type="http://schemas.openxmlformats.org/officeDocument/2006/relationships/notesMaster" Target="notesMasters/notesMaster1.xml"/><Relationship Id="rId34" Type="http://schemas.openxmlformats.org/officeDocument/2006/relationships/font" Target="fonts/OpenSans-bold.fntdata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supportaccelerator.com/legislation" TargetMode="External"/><Relationship Id="rId3" Type="http://schemas.openxmlformats.org/officeDocument/2006/relationships/hyperlink" Target="https://studentsupportaccelerator.com/2022-conference/district-profiles" TargetMode="External"/><Relationship Id="rId4" Type="http://schemas.openxmlformats.org/officeDocument/2006/relationships/hyperlink" Target="https://studentsupportaccelerator.org/funding-tutoring-programs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5d7d10b4b9_1_35:notes"/>
          <p:cNvSpPr txBox="1"/>
          <p:nvPr>
            <p:ph idx="1" type="body"/>
          </p:nvPr>
        </p:nvSpPr>
        <p:spPr>
          <a:xfrm>
            <a:off x="555356" y="4913435"/>
            <a:ext cx="5844153" cy="112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g15d7d10b4b9_1_35:notes"/>
          <p:cNvSpPr/>
          <p:nvPr>
            <p:ph idx="2" type="sldImg"/>
          </p:nvPr>
        </p:nvSpPr>
        <p:spPr>
          <a:xfrm>
            <a:off x="-509314" y="572966"/>
            <a:ext cx="7883100" cy="4023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5d73a014b8_0_243:notes"/>
          <p:cNvSpPr/>
          <p:nvPr>
            <p:ph idx="2" type="sldImg"/>
          </p:nvPr>
        </p:nvSpPr>
        <p:spPr>
          <a:xfrm>
            <a:off x="73005" y="685800"/>
            <a:ext cx="671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g15d73a014b8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5d7d10b4b9_6_203:notes"/>
          <p:cNvSpPr/>
          <p:nvPr>
            <p:ph idx="2" type="sldImg"/>
          </p:nvPr>
        </p:nvSpPr>
        <p:spPr>
          <a:xfrm>
            <a:off x="73005" y="685800"/>
            <a:ext cx="671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15d7d10b4b9_6_203:notes"/>
          <p:cNvSpPr txBox="1"/>
          <p:nvPr>
            <p:ph idx="1" type="body"/>
          </p:nvPr>
        </p:nvSpPr>
        <p:spPr>
          <a:xfrm>
            <a:off x="685800" y="4343400"/>
            <a:ext cx="548633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Select the reasons that </a:t>
            </a:r>
            <a:r>
              <a:rPr lang="en"/>
              <a:t>will</a:t>
            </a:r>
            <a:r>
              <a:rPr lang="en"/>
              <a:t> most resonate with your board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State examples can be found </a:t>
            </a:r>
            <a:r>
              <a:rPr lang="en" u="sng">
                <a:solidFill>
                  <a:schemeClr val="hlink"/>
                </a:solidFill>
                <a:hlinkClick r:id="rId2"/>
              </a:rPr>
              <a:t>here</a:t>
            </a:r>
            <a:r>
              <a:rPr lang="en"/>
              <a:t> and district examples </a:t>
            </a:r>
            <a:r>
              <a:rPr lang="en" u="sng">
                <a:solidFill>
                  <a:schemeClr val="hlink"/>
                </a:solidFill>
                <a:hlinkClick r:id="rId3"/>
              </a:rPr>
              <a:t>here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Funding options </a:t>
            </a:r>
            <a:r>
              <a:rPr lang="en" u="sng">
                <a:solidFill>
                  <a:schemeClr val="hlink"/>
                </a:solidFill>
                <a:hlinkClick r:id="rId4"/>
              </a:rPr>
              <a:t>here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825833e29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825833e29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825833e29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825833e29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5d73a014b8_0_201:notes"/>
          <p:cNvSpPr txBox="1"/>
          <p:nvPr>
            <p:ph idx="1" type="body"/>
          </p:nvPr>
        </p:nvSpPr>
        <p:spPr>
          <a:xfrm>
            <a:off x="555356" y="4913435"/>
            <a:ext cx="5844300" cy="11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g15d73a014b8_0_201:notes"/>
          <p:cNvSpPr/>
          <p:nvPr>
            <p:ph idx="2" type="sldImg"/>
          </p:nvPr>
        </p:nvSpPr>
        <p:spPr>
          <a:xfrm>
            <a:off x="-509305" y="572966"/>
            <a:ext cx="7883100" cy="4023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5d73a014b8_0_377:notes"/>
          <p:cNvSpPr txBox="1"/>
          <p:nvPr>
            <p:ph idx="1" type="body"/>
          </p:nvPr>
        </p:nvSpPr>
        <p:spPr>
          <a:xfrm>
            <a:off x="555356" y="4913435"/>
            <a:ext cx="5844300" cy="11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g15d73a014b8_0_377:notes"/>
          <p:cNvSpPr/>
          <p:nvPr>
            <p:ph idx="2" type="sldImg"/>
          </p:nvPr>
        </p:nvSpPr>
        <p:spPr>
          <a:xfrm>
            <a:off x="-509310" y="572966"/>
            <a:ext cx="7883100" cy="4023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5d73a014b8_0_356:notes"/>
          <p:cNvSpPr txBox="1"/>
          <p:nvPr>
            <p:ph idx="1" type="body"/>
          </p:nvPr>
        </p:nvSpPr>
        <p:spPr>
          <a:xfrm>
            <a:off x="555356" y="4913435"/>
            <a:ext cx="5844300" cy="11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g15d73a014b8_0_356:notes"/>
          <p:cNvSpPr/>
          <p:nvPr>
            <p:ph idx="2" type="sldImg"/>
          </p:nvPr>
        </p:nvSpPr>
        <p:spPr>
          <a:xfrm>
            <a:off x="-509305" y="572966"/>
            <a:ext cx="7883100" cy="4023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5d73a014b8_0_211:notes"/>
          <p:cNvSpPr txBox="1"/>
          <p:nvPr>
            <p:ph idx="1" type="body"/>
          </p:nvPr>
        </p:nvSpPr>
        <p:spPr>
          <a:xfrm>
            <a:off x="555356" y="4913435"/>
            <a:ext cx="5844300" cy="11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preview that y'all will talk more about who tutors are at the end of the section? 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1" name="Google Shape;391;g15d73a014b8_0_211:notes"/>
          <p:cNvSpPr/>
          <p:nvPr>
            <p:ph idx="2" type="sldImg"/>
          </p:nvPr>
        </p:nvSpPr>
        <p:spPr>
          <a:xfrm>
            <a:off x="-509305" y="572966"/>
            <a:ext cx="7883100" cy="4023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5d73a014b8_0_219:notes"/>
          <p:cNvSpPr txBox="1"/>
          <p:nvPr>
            <p:ph idx="1" type="body"/>
          </p:nvPr>
        </p:nvSpPr>
        <p:spPr>
          <a:xfrm>
            <a:off x="555356" y="4913435"/>
            <a:ext cx="5844300" cy="11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0" name="Google Shape;400;g15d73a014b8_0_219:notes"/>
          <p:cNvSpPr/>
          <p:nvPr>
            <p:ph idx="2" type="sldImg"/>
          </p:nvPr>
        </p:nvSpPr>
        <p:spPr>
          <a:xfrm>
            <a:off x="-509305" y="572966"/>
            <a:ext cx="7883100" cy="4023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5d73a014b8_0_227:notes"/>
          <p:cNvSpPr txBox="1"/>
          <p:nvPr>
            <p:ph idx="1" type="body"/>
          </p:nvPr>
        </p:nvSpPr>
        <p:spPr>
          <a:xfrm>
            <a:off x="555356" y="4913435"/>
            <a:ext cx="5844300" cy="11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9" name="Google Shape;409;g15d73a014b8_0_227:notes"/>
          <p:cNvSpPr/>
          <p:nvPr>
            <p:ph idx="2" type="sldImg"/>
          </p:nvPr>
        </p:nvSpPr>
        <p:spPr>
          <a:xfrm>
            <a:off x="-509305" y="572966"/>
            <a:ext cx="7883100" cy="4023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825833e29a_0_0:notes"/>
          <p:cNvSpPr txBox="1"/>
          <p:nvPr>
            <p:ph idx="1" type="body"/>
          </p:nvPr>
        </p:nvSpPr>
        <p:spPr>
          <a:xfrm>
            <a:off x="555356" y="4913435"/>
            <a:ext cx="5844300" cy="11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g1825833e29a_0_0:notes"/>
          <p:cNvSpPr/>
          <p:nvPr>
            <p:ph idx="2" type="sldImg"/>
          </p:nvPr>
        </p:nvSpPr>
        <p:spPr>
          <a:xfrm>
            <a:off x="-509314" y="572966"/>
            <a:ext cx="7883100" cy="4023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5d73a014b8_0_235:notes"/>
          <p:cNvSpPr txBox="1"/>
          <p:nvPr>
            <p:ph idx="1" type="body"/>
          </p:nvPr>
        </p:nvSpPr>
        <p:spPr>
          <a:xfrm>
            <a:off x="555356" y="4913435"/>
            <a:ext cx="5844300" cy="11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8" name="Google Shape;418;g15d73a014b8_0_235:notes"/>
          <p:cNvSpPr/>
          <p:nvPr>
            <p:ph idx="2" type="sldImg"/>
          </p:nvPr>
        </p:nvSpPr>
        <p:spPr>
          <a:xfrm>
            <a:off x="-509305" y="572966"/>
            <a:ext cx="7883100" cy="4023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825833e29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825833e29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5d73a014b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5d73a014b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5d73a014b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5d73a014b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8:notes"/>
          <p:cNvSpPr txBox="1"/>
          <p:nvPr>
            <p:ph idx="1" type="body"/>
          </p:nvPr>
        </p:nvSpPr>
        <p:spPr>
          <a:xfrm>
            <a:off x="685800" y="4343400"/>
            <a:ext cx="548633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9:notes"/>
          <p:cNvSpPr txBox="1"/>
          <p:nvPr>
            <p:ph idx="1" type="body"/>
          </p:nvPr>
        </p:nvSpPr>
        <p:spPr>
          <a:xfrm>
            <a:off x="685800" y="4343400"/>
            <a:ext cx="548633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:notes"/>
          <p:cNvSpPr/>
          <p:nvPr>
            <p:ph idx="2" type="sldImg"/>
          </p:nvPr>
        </p:nvSpPr>
        <p:spPr>
          <a:xfrm>
            <a:off x="-144463" y="573088"/>
            <a:ext cx="7153200" cy="40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9" name="Google Shape;309;p11:notes"/>
          <p:cNvSpPr txBox="1"/>
          <p:nvPr>
            <p:ph idx="1" type="body"/>
          </p:nvPr>
        </p:nvSpPr>
        <p:spPr>
          <a:xfrm>
            <a:off x="555356" y="4913435"/>
            <a:ext cx="5844300" cy="11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p11:notes"/>
          <p:cNvSpPr txBox="1"/>
          <p:nvPr>
            <p:ph idx="12" type="sldNum"/>
          </p:nvPr>
        </p:nvSpPr>
        <p:spPr>
          <a:xfrm>
            <a:off x="6120216" y="8793297"/>
            <a:ext cx="543900" cy="17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5d940b0608_1_26:notes"/>
          <p:cNvSpPr txBox="1"/>
          <p:nvPr>
            <p:ph idx="1" type="body"/>
          </p:nvPr>
        </p:nvSpPr>
        <p:spPr>
          <a:xfrm>
            <a:off x="555356" y="4913435"/>
            <a:ext cx="5844203" cy="1128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g15d940b0608_1_26:notes"/>
          <p:cNvSpPr/>
          <p:nvPr>
            <p:ph idx="2" type="sldImg"/>
          </p:nvPr>
        </p:nvSpPr>
        <p:spPr>
          <a:xfrm>
            <a:off x="-509310" y="572966"/>
            <a:ext cx="7883100" cy="4023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8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p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" name="Google Shape;52;p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347641" y="221478"/>
            <a:ext cx="7946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nly">
  <p:cSld name="TITLE_ONLY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47641" y="221478"/>
            <a:ext cx="7946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1" name="Google Shape;71;p17"/>
          <p:cNvGrpSpPr/>
          <p:nvPr/>
        </p:nvGrpSpPr>
        <p:grpSpPr>
          <a:xfrm>
            <a:off x="0" y="4749691"/>
            <a:ext cx="8852963" cy="393581"/>
            <a:chOff x="0" y="6207124"/>
            <a:chExt cx="8675973" cy="514350"/>
          </a:xfrm>
        </p:grpSpPr>
        <p:pic>
          <p:nvPicPr>
            <p:cNvPr id="72" name="Google Shape;72;p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207124"/>
              <a:ext cx="8420100" cy="51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66550" y="6295750"/>
              <a:ext cx="1809423" cy="319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ctrTitle"/>
          </p:nvPr>
        </p:nvSpPr>
        <p:spPr>
          <a:xfrm>
            <a:off x="685801" y="1597819"/>
            <a:ext cx="77724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8"/>
          <p:cNvSpPr txBox="1"/>
          <p:nvPr>
            <p:ph idx="1" type="subTitle"/>
          </p:nvPr>
        </p:nvSpPr>
        <p:spPr>
          <a:xfrm>
            <a:off x="1371602" y="2914650"/>
            <a:ext cx="64008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196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98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556783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/>
        </p:nvSpPr>
        <p:spPr>
          <a:xfrm>
            <a:off x="8614324" y="27941"/>
            <a:ext cx="301200" cy="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9"/>
          <p:cNvGrpSpPr/>
          <p:nvPr/>
        </p:nvGrpSpPr>
        <p:grpSpPr>
          <a:xfrm>
            <a:off x="2237003" y="4825220"/>
            <a:ext cx="6905389" cy="321925"/>
            <a:chOff x="1382" y="3969"/>
            <a:chExt cx="4263" cy="265"/>
          </a:xfrm>
        </p:grpSpPr>
        <p:sp>
          <p:nvSpPr>
            <p:cNvPr id="81" name="Google Shape;81;p19"/>
            <p:cNvSpPr/>
            <p:nvPr/>
          </p:nvSpPr>
          <p:spPr>
            <a:xfrm>
              <a:off x="1382" y="3969"/>
              <a:ext cx="4263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2" name="Google Shape;82;p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Google Shape;83;p19"/>
          <p:cNvSpPr txBox="1"/>
          <p:nvPr>
            <p:ph type="ctrTitle"/>
          </p:nvPr>
        </p:nvSpPr>
        <p:spPr>
          <a:xfrm>
            <a:off x="2693799" y="1632703"/>
            <a:ext cx="50361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" type="subTitle"/>
          </p:nvPr>
        </p:nvSpPr>
        <p:spPr>
          <a:xfrm>
            <a:off x="2693799" y="2959274"/>
            <a:ext cx="5036100" cy="1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Char char="▪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Char char="–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Char char="▫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8245773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spcFirstLastPara="1" rIns="89600" wrap="square" tIns="896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spcFirstLastPara="1" rIns="89600" wrap="square" tIns="89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6553201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2 1">
  <p:cSld name="Image Slide 2 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type="title"/>
          </p:nvPr>
        </p:nvSpPr>
        <p:spPr>
          <a:xfrm>
            <a:off x="493195" y="295878"/>
            <a:ext cx="83574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400"/>
              <a:buFont typeface="Arial"/>
              <a:buNone/>
              <a:defRPr b="1" sz="2400">
                <a:solidFill>
                  <a:srgbClr val="273E5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493214" y="880440"/>
            <a:ext cx="7990800" cy="24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■"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■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■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3" name="Google Shape;93;p21"/>
          <p:cNvGrpSpPr/>
          <p:nvPr/>
        </p:nvGrpSpPr>
        <p:grpSpPr>
          <a:xfrm>
            <a:off x="0" y="4749691"/>
            <a:ext cx="8852963" cy="393581"/>
            <a:chOff x="0" y="6207124"/>
            <a:chExt cx="8675973" cy="514350"/>
          </a:xfrm>
        </p:grpSpPr>
        <p:pic>
          <p:nvPicPr>
            <p:cNvPr id="94" name="Google Shape;94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207124"/>
              <a:ext cx="8420100" cy="51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66550" y="6295750"/>
              <a:ext cx="1809423" cy="319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>
        <p15:guide id="1" pos="360">
          <p15:clr>
            <a:srgbClr val="FA7B17"/>
          </p15:clr>
        </p15:guide>
        <p15:guide id="2" orient="horz" pos="327">
          <p15:clr>
            <a:srgbClr val="FA7B17"/>
          </p15:clr>
        </p15:guide>
        <p15:guide id="3" orient="horz" pos="288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nly">
  <p:cSld name="TITLE_ONLY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47642" y="221478"/>
            <a:ext cx="79461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grpSp>
        <p:nvGrpSpPr>
          <p:cNvPr id="13" name="Google Shape;13;p3"/>
          <p:cNvGrpSpPr/>
          <p:nvPr/>
        </p:nvGrpSpPr>
        <p:grpSpPr>
          <a:xfrm>
            <a:off x="0" y="4749697"/>
            <a:ext cx="8852963" cy="393581"/>
            <a:chOff x="0" y="6207124"/>
            <a:chExt cx="8675973" cy="514350"/>
          </a:xfrm>
        </p:grpSpPr>
        <p:pic>
          <p:nvPicPr>
            <p:cNvPr id="14" name="Google Shape;14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207124"/>
              <a:ext cx="8420100" cy="51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66550" y="6295750"/>
              <a:ext cx="1809423" cy="319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title"/>
          </p:nvPr>
        </p:nvSpPr>
        <p:spPr>
          <a:xfrm>
            <a:off x="347641" y="221478"/>
            <a:ext cx="7946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2 1">
  <p:cSld name="Image Slide 2 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type="title"/>
          </p:nvPr>
        </p:nvSpPr>
        <p:spPr>
          <a:xfrm>
            <a:off x="493195" y="295878"/>
            <a:ext cx="83574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400"/>
              <a:buFont typeface="Arial"/>
              <a:buNone/>
              <a:defRPr b="1" sz="2400">
                <a:solidFill>
                  <a:srgbClr val="273E5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9pPr>
          </a:lstStyle>
          <a:p/>
        </p:txBody>
      </p:sp>
      <p:sp>
        <p:nvSpPr>
          <p:cNvPr id="106" name="Google Shape;106;p24"/>
          <p:cNvSpPr txBox="1"/>
          <p:nvPr>
            <p:ph idx="1" type="body"/>
          </p:nvPr>
        </p:nvSpPr>
        <p:spPr>
          <a:xfrm>
            <a:off x="493214" y="880440"/>
            <a:ext cx="7990800" cy="24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■"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■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■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07" name="Google Shape;107;p24"/>
          <p:cNvGrpSpPr/>
          <p:nvPr/>
        </p:nvGrpSpPr>
        <p:grpSpPr>
          <a:xfrm>
            <a:off x="0" y="4749691"/>
            <a:ext cx="8852963" cy="393581"/>
            <a:chOff x="0" y="6207124"/>
            <a:chExt cx="8675973" cy="514350"/>
          </a:xfrm>
        </p:grpSpPr>
        <p:pic>
          <p:nvPicPr>
            <p:cNvPr id="108" name="Google Shape;108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207124"/>
              <a:ext cx="8420100" cy="51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66550" y="6295750"/>
              <a:ext cx="1809423" cy="319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>
        <p15:guide id="1" pos="360">
          <p15:clr>
            <a:srgbClr val="FA7B17"/>
          </p15:clr>
        </p15:guide>
        <p15:guide id="2" orient="horz" pos="327">
          <p15:clr>
            <a:srgbClr val="FA7B17"/>
          </p15:clr>
        </p15:guide>
        <p15:guide id="3" orient="horz" pos="2880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nly">
  <p:cSld name="TITLE_ONLY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title"/>
          </p:nvPr>
        </p:nvSpPr>
        <p:spPr>
          <a:xfrm>
            <a:off x="347641" y="221478"/>
            <a:ext cx="7946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2" name="Google Shape;112;p25"/>
          <p:cNvGrpSpPr/>
          <p:nvPr/>
        </p:nvGrpSpPr>
        <p:grpSpPr>
          <a:xfrm>
            <a:off x="0" y="4749691"/>
            <a:ext cx="8852963" cy="393581"/>
            <a:chOff x="0" y="6207124"/>
            <a:chExt cx="8675973" cy="514350"/>
          </a:xfrm>
        </p:grpSpPr>
        <p:pic>
          <p:nvPicPr>
            <p:cNvPr id="113" name="Google Shape;113;p2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207124"/>
              <a:ext cx="8420100" cy="51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66550" y="6295750"/>
              <a:ext cx="1809423" cy="319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>
            <p:ph type="ctrTitle"/>
          </p:nvPr>
        </p:nvSpPr>
        <p:spPr>
          <a:xfrm>
            <a:off x="685801" y="1597819"/>
            <a:ext cx="77724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6"/>
          <p:cNvSpPr txBox="1"/>
          <p:nvPr>
            <p:ph idx="1" type="subTitle"/>
          </p:nvPr>
        </p:nvSpPr>
        <p:spPr>
          <a:xfrm>
            <a:off x="1371602" y="2914650"/>
            <a:ext cx="64008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196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98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6"/>
          <p:cNvSpPr txBox="1"/>
          <p:nvPr>
            <p:ph idx="12" type="sldNum"/>
          </p:nvPr>
        </p:nvSpPr>
        <p:spPr>
          <a:xfrm>
            <a:off x="8556783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/>
        </p:nvSpPr>
        <p:spPr>
          <a:xfrm>
            <a:off x="8614324" y="27941"/>
            <a:ext cx="301200" cy="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27"/>
          <p:cNvGrpSpPr/>
          <p:nvPr/>
        </p:nvGrpSpPr>
        <p:grpSpPr>
          <a:xfrm>
            <a:off x="2237003" y="4825220"/>
            <a:ext cx="6905389" cy="321925"/>
            <a:chOff x="1382" y="3969"/>
            <a:chExt cx="4263" cy="265"/>
          </a:xfrm>
        </p:grpSpPr>
        <p:sp>
          <p:nvSpPr>
            <p:cNvPr id="122" name="Google Shape;122;p27"/>
            <p:cNvSpPr/>
            <p:nvPr/>
          </p:nvSpPr>
          <p:spPr>
            <a:xfrm>
              <a:off x="1382" y="3969"/>
              <a:ext cx="4263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3" name="Google Shape;123;p2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27"/>
          <p:cNvSpPr txBox="1"/>
          <p:nvPr>
            <p:ph type="ctrTitle"/>
          </p:nvPr>
        </p:nvSpPr>
        <p:spPr>
          <a:xfrm>
            <a:off x="2693799" y="1632703"/>
            <a:ext cx="50361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1" type="subTitle"/>
          </p:nvPr>
        </p:nvSpPr>
        <p:spPr>
          <a:xfrm>
            <a:off x="2693799" y="2959274"/>
            <a:ext cx="5036100" cy="1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Char char="▪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Char char="–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Char char="▫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2" type="sldNum"/>
          </p:nvPr>
        </p:nvSpPr>
        <p:spPr>
          <a:xfrm>
            <a:off x="8245773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spcFirstLastPara="1" rIns="89600" wrap="square" tIns="896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spcFirstLastPara="1" rIns="89600" wrap="square" tIns="89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8"/>
          <p:cNvSpPr txBox="1"/>
          <p:nvPr>
            <p:ph idx="12" type="sldNum"/>
          </p:nvPr>
        </p:nvSpPr>
        <p:spPr>
          <a:xfrm>
            <a:off x="6553201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>
            <p:ph type="title"/>
          </p:nvPr>
        </p:nvSpPr>
        <p:spPr>
          <a:xfrm>
            <a:off x="121489" y="176148"/>
            <a:ext cx="87939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9" name="Google Shape;139;p30"/>
          <p:cNvGrpSpPr/>
          <p:nvPr/>
        </p:nvGrpSpPr>
        <p:grpSpPr>
          <a:xfrm>
            <a:off x="0" y="4750312"/>
            <a:ext cx="8852963" cy="393632"/>
            <a:chOff x="0" y="6207124"/>
            <a:chExt cx="8675974" cy="514350"/>
          </a:xfrm>
        </p:grpSpPr>
        <p:pic>
          <p:nvPicPr>
            <p:cNvPr id="140" name="Google Shape;140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6207124"/>
              <a:ext cx="8420100" cy="51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66550" y="6295750"/>
              <a:ext cx="1809423" cy="319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/>
          <p:nvPr>
            <p:ph type="ctrTitle"/>
          </p:nvPr>
        </p:nvSpPr>
        <p:spPr>
          <a:xfrm>
            <a:off x="685801" y="1597819"/>
            <a:ext cx="77724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31"/>
          <p:cNvSpPr txBox="1"/>
          <p:nvPr>
            <p:ph idx="1" type="subTitle"/>
          </p:nvPr>
        </p:nvSpPr>
        <p:spPr>
          <a:xfrm>
            <a:off x="1371602" y="2914650"/>
            <a:ext cx="64008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spcBef>
                <a:spcPts val="196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98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/>
          <p:nvPr/>
        </p:nvSpPr>
        <p:spPr>
          <a:xfrm>
            <a:off x="8614324" y="27941"/>
            <a:ext cx="301200" cy="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32"/>
          <p:cNvGrpSpPr/>
          <p:nvPr/>
        </p:nvGrpSpPr>
        <p:grpSpPr>
          <a:xfrm>
            <a:off x="2237003" y="4825220"/>
            <a:ext cx="6803339" cy="364443"/>
            <a:chOff x="1382" y="3969"/>
            <a:chExt cx="4200" cy="300"/>
          </a:xfrm>
        </p:grpSpPr>
        <p:sp>
          <p:nvSpPr>
            <p:cNvPr id="148" name="Google Shape;148;p32"/>
            <p:cNvSpPr/>
            <p:nvPr/>
          </p:nvSpPr>
          <p:spPr>
            <a:xfrm>
              <a:off x="1382" y="3969"/>
              <a:ext cx="4200" cy="300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9" name="Google Shape;149;p3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32"/>
          <p:cNvSpPr txBox="1"/>
          <p:nvPr>
            <p:ph type="ctrTitle"/>
          </p:nvPr>
        </p:nvSpPr>
        <p:spPr>
          <a:xfrm>
            <a:off x="2693799" y="1632703"/>
            <a:ext cx="50361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320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2"/>
          <p:cNvSpPr txBox="1"/>
          <p:nvPr>
            <p:ph idx="1" type="subTitle"/>
          </p:nvPr>
        </p:nvSpPr>
        <p:spPr>
          <a:xfrm>
            <a:off x="2693799" y="2959274"/>
            <a:ext cx="50361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250"/>
              <a:buChar char="▪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60"/>
              <a:buChar char="–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60"/>
              <a:buChar char="▫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9pPr>
          </a:lstStyle>
          <a:p/>
        </p:txBody>
      </p:sp>
      <p:sp>
        <p:nvSpPr>
          <p:cNvPr id="152" name="Google Shape;152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3"/>
          <p:cNvSpPr txBox="1"/>
          <p:nvPr>
            <p:ph idx="1" type="body"/>
          </p:nvPr>
        </p:nvSpPr>
        <p:spPr>
          <a:xfrm>
            <a:off x="311700" y="1152475"/>
            <a:ext cx="8520600" cy="341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/>
            </a:lvl2pPr>
            <a:lvl3pPr indent="-350519" lvl="2" marL="1371600" rtl="0">
              <a:spcBef>
                <a:spcPts val="0"/>
              </a:spcBef>
              <a:spcAft>
                <a:spcPts val="0"/>
              </a:spcAft>
              <a:buSzPts val="1920"/>
              <a:buChar char="–"/>
              <a:defRPr/>
            </a:lvl3pPr>
            <a:lvl4pPr indent="-350519" lvl="3" marL="1828800" rtl="0">
              <a:spcBef>
                <a:spcPts val="0"/>
              </a:spcBef>
              <a:spcAft>
                <a:spcPts val="0"/>
              </a:spcAft>
              <a:buSzPts val="1920"/>
              <a:buChar char="▫"/>
              <a:defRPr/>
            </a:lvl4pPr>
            <a:lvl5pPr indent="-319023" lvl="4" marL="2286000" rtl="0">
              <a:spcBef>
                <a:spcPts val="0"/>
              </a:spcBef>
              <a:spcAft>
                <a:spcPts val="0"/>
              </a:spcAft>
              <a:buSzPts val="1424"/>
              <a:buChar char="-"/>
              <a:defRPr/>
            </a:lvl5pPr>
            <a:lvl6pPr indent="-319023" lvl="5" marL="2743200" rtl="0">
              <a:spcBef>
                <a:spcPts val="0"/>
              </a:spcBef>
              <a:spcAft>
                <a:spcPts val="0"/>
              </a:spcAft>
              <a:buSzPts val="1424"/>
              <a:buChar char="-"/>
              <a:defRPr/>
            </a:lvl6pPr>
            <a:lvl7pPr indent="-319023" lvl="6" marL="3200400" rtl="0">
              <a:spcBef>
                <a:spcPts val="0"/>
              </a:spcBef>
              <a:spcAft>
                <a:spcPts val="0"/>
              </a:spcAft>
              <a:buSzPts val="1424"/>
              <a:buChar char="-"/>
              <a:defRPr/>
            </a:lvl7pPr>
            <a:lvl8pPr indent="-319023" lvl="7" marL="3657600" rtl="0">
              <a:spcBef>
                <a:spcPts val="0"/>
              </a:spcBef>
              <a:spcAft>
                <a:spcPts val="0"/>
              </a:spcAft>
              <a:buSzPts val="1424"/>
              <a:buChar char="-"/>
              <a:defRPr/>
            </a:lvl8pPr>
            <a:lvl9pPr indent="-319023" lvl="8" marL="4114800" rtl="0">
              <a:spcBef>
                <a:spcPts val="0"/>
              </a:spcBef>
              <a:spcAft>
                <a:spcPts val="0"/>
              </a:spcAft>
              <a:buSzPts val="1424"/>
              <a:buChar char="-"/>
              <a:defRPr/>
            </a:lvl9pPr>
          </a:lstStyle>
          <a:p/>
        </p:txBody>
      </p:sp>
      <p:sp>
        <p:nvSpPr>
          <p:cNvPr id="156" name="Google Shape;15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2 1">
  <p:cSld name="Image Slide 2 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93196" y="295878"/>
            <a:ext cx="83574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300"/>
              <a:buFont typeface="Arial"/>
              <a:buNone/>
              <a:defRPr b="1" sz="2300">
                <a:solidFill>
                  <a:srgbClr val="273E5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600"/>
              <a:buNone/>
              <a:defRPr>
                <a:solidFill>
                  <a:srgbClr val="273E5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600"/>
              <a:buNone/>
              <a:defRPr>
                <a:solidFill>
                  <a:srgbClr val="273E5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600"/>
              <a:buNone/>
              <a:defRPr>
                <a:solidFill>
                  <a:srgbClr val="273E5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600"/>
              <a:buNone/>
              <a:defRPr>
                <a:solidFill>
                  <a:srgbClr val="273E5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600"/>
              <a:buNone/>
              <a:defRPr>
                <a:solidFill>
                  <a:srgbClr val="273E5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600"/>
              <a:buNone/>
              <a:defRPr>
                <a:solidFill>
                  <a:srgbClr val="273E5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600"/>
              <a:buNone/>
              <a:defRPr>
                <a:solidFill>
                  <a:srgbClr val="273E5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600"/>
              <a:buNone/>
              <a:defRPr>
                <a:solidFill>
                  <a:srgbClr val="273E53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93214" y="880440"/>
            <a:ext cx="7990800" cy="24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9" name="Google Shape;19;p4"/>
          <p:cNvGrpSpPr/>
          <p:nvPr/>
        </p:nvGrpSpPr>
        <p:grpSpPr>
          <a:xfrm>
            <a:off x="0" y="4749697"/>
            <a:ext cx="8852963" cy="393581"/>
            <a:chOff x="0" y="6207124"/>
            <a:chExt cx="8675973" cy="514350"/>
          </a:xfrm>
        </p:grpSpPr>
        <p:pic>
          <p:nvPicPr>
            <p:cNvPr id="20" name="Google Shape;20;p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207124"/>
              <a:ext cx="8420100" cy="51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66550" y="6295750"/>
              <a:ext cx="1809423" cy="319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>
        <p15:guide id="1" pos="360">
          <p15:clr>
            <a:srgbClr val="FA7B17"/>
          </p15:clr>
        </p15:guide>
        <p15:guide id="2" orient="horz" pos="327">
          <p15:clr>
            <a:srgbClr val="FA7B17"/>
          </p15:clr>
        </p15:guide>
        <p15:guide id="3" orient="horz" pos="2880">
          <p15:clr>
            <a:srgbClr val="FA7B17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5"/>
          <p:cNvSpPr txBox="1"/>
          <p:nvPr>
            <p:ph type="title"/>
          </p:nvPr>
        </p:nvSpPr>
        <p:spPr>
          <a:xfrm>
            <a:off x="347641" y="221478"/>
            <a:ext cx="7946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nly">
  <p:cSld name="TITLE_ONLY_1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347641" y="221478"/>
            <a:ext cx="7946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67" name="Google Shape;167;p36"/>
          <p:cNvGrpSpPr/>
          <p:nvPr/>
        </p:nvGrpSpPr>
        <p:grpSpPr>
          <a:xfrm>
            <a:off x="0" y="4749691"/>
            <a:ext cx="8852963" cy="393581"/>
            <a:chOff x="0" y="6207124"/>
            <a:chExt cx="8675973" cy="514350"/>
          </a:xfrm>
        </p:grpSpPr>
        <p:pic>
          <p:nvPicPr>
            <p:cNvPr id="168" name="Google Shape;168;p3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207124"/>
              <a:ext cx="8420100" cy="51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66550" y="6295750"/>
              <a:ext cx="1809423" cy="319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7"/>
          <p:cNvSpPr txBox="1"/>
          <p:nvPr>
            <p:ph type="ctrTitle"/>
          </p:nvPr>
        </p:nvSpPr>
        <p:spPr>
          <a:xfrm>
            <a:off x="685801" y="1597819"/>
            <a:ext cx="77724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Google Shape;172;p37"/>
          <p:cNvSpPr txBox="1"/>
          <p:nvPr>
            <p:ph idx="1" type="subTitle"/>
          </p:nvPr>
        </p:nvSpPr>
        <p:spPr>
          <a:xfrm>
            <a:off x="1371602" y="2914650"/>
            <a:ext cx="64008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196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98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37"/>
          <p:cNvSpPr txBox="1"/>
          <p:nvPr>
            <p:ph idx="12" type="sldNum"/>
          </p:nvPr>
        </p:nvSpPr>
        <p:spPr>
          <a:xfrm>
            <a:off x="8556783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8"/>
          <p:cNvSpPr txBox="1"/>
          <p:nvPr/>
        </p:nvSpPr>
        <p:spPr>
          <a:xfrm>
            <a:off x="8614324" y="27941"/>
            <a:ext cx="301200" cy="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38"/>
          <p:cNvGrpSpPr/>
          <p:nvPr/>
        </p:nvGrpSpPr>
        <p:grpSpPr>
          <a:xfrm>
            <a:off x="2237003" y="4825220"/>
            <a:ext cx="6905389" cy="321925"/>
            <a:chOff x="1382" y="3969"/>
            <a:chExt cx="4263" cy="265"/>
          </a:xfrm>
        </p:grpSpPr>
        <p:sp>
          <p:nvSpPr>
            <p:cNvPr id="177" name="Google Shape;177;p38"/>
            <p:cNvSpPr/>
            <p:nvPr/>
          </p:nvSpPr>
          <p:spPr>
            <a:xfrm>
              <a:off x="1382" y="3969"/>
              <a:ext cx="4263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8" name="Google Shape;178;p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" name="Google Shape;179;p38"/>
          <p:cNvSpPr txBox="1"/>
          <p:nvPr>
            <p:ph type="ctrTitle"/>
          </p:nvPr>
        </p:nvSpPr>
        <p:spPr>
          <a:xfrm>
            <a:off x="2693799" y="1632703"/>
            <a:ext cx="50361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8"/>
          <p:cNvSpPr txBox="1"/>
          <p:nvPr>
            <p:ph idx="1" type="subTitle"/>
          </p:nvPr>
        </p:nvSpPr>
        <p:spPr>
          <a:xfrm>
            <a:off x="2693799" y="2959274"/>
            <a:ext cx="5036100" cy="1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Char char="▪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Char char="–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Char char="▫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9pPr>
          </a:lstStyle>
          <a:p/>
        </p:txBody>
      </p:sp>
      <p:sp>
        <p:nvSpPr>
          <p:cNvPr id="181" name="Google Shape;181;p38"/>
          <p:cNvSpPr txBox="1"/>
          <p:nvPr>
            <p:ph idx="12" type="sldNum"/>
          </p:nvPr>
        </p:nvSpPr>
        <p:spPr>
          <a:xfrm>
            <a:off x="8245773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 txBox="1"/>
          <p:nvPr>
            <p:ph idx="10" type="dt"/>
          </p:nvPr>
        </p:nvSpPr>
        <p:spPr>
          <a:xfrm>
            <a:off x="457200" y="4767263"/>
            <a:ext cx="21336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spcFirstLastPara="1" rIns="89600" wrap="square" tIns="896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39"/>
          <p:cNvSpPr txBox="1"/>
          <p:nvPr>
            <p:ph idx="11" type="ftr"/>
          </p:nvPr>
        </p:nvSpPr>
        <p:spPr>
          <a:xfrm>
            <a:off x="3124200" y="4767263"/>
            <a:ext cx="28956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spcFirstLastPara="1" rIns="89600" wrap="square" tIns="89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39"/>
          <p:cNvSpPr txBox="1"/>
          <p:nvPr>
            <p:ph idx="12" type="sldNum"/>
          </p:nvPr>
        </p:nvSpPr>
        <p:spPr>
          <a:xfrm>
            <a:off x="6553201" y="4767263"/>
            <a:ext cx="21336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2 1">
  <p:cSld name="Image Slide 2 1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0"/>
          <p:cNvSpPr txBox="1"/>
          <p:nvPr>
            <p:ph type="title"/>
          </p:nvPr>
        </p:nvSpPr>
        <p:spPr>
          <a:xfrm>
            <a:off x="493195" y="295878"/>
            <a:ext cx="83574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400"/>
              <a:buFont typeface="Arial"/>
              <a:buNone/>
              <a:defRPr b="1" sz="2400">
                <a:solidFill>
                  <a:srgbClr val="273E5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9pPr>
          </a:lstStyle>
          <a:p/>
        </p:txBody>
      </p:sp>
      <p:sp>
        <p:nvSpPr>
          <p:cNvPr id="188" name="Google Shape;188;p40"/>
          <p:cNvSpPr txBox="1"/>
          <p:nvPr>
            <p:ph idx="1" type="body"/>
          </p:nvPr>
        </p:nvSpPr>
        <p:spPr>
          <a:xfrm>
            <a:off x="493214" y="880440"/>
            <a:ext cx="7990800" cy="24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■"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■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■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89" name="Google Shape;189;p40"/>
          <p:cNvGrpSpPr/>
          <p:nvPr/>
        </p:nvGrpSpPr>
        <p:grpSpPr>
          <a:xfrm>
            <a:off x="0" y="4749691"/>
            <a:ext cx="8852963" cy="393581"/>
            <a:chOff x="0" y="6207124"/>
            <a:chExt cx="8675973" cy="514350"/>
          </a:xfrm>
        </p:grpSpPr>
        <p:pic>
          <p:nvPicPr>
            <p:cNvPr id="190" name="Google Shape;190;p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207124"/>
              <a:ext cx="8420100" cy="51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66550" y="6295750"/>
              <a:ext cx="1809423" cy="319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>
        <p15:guide id="1" pos="360">
          <p15:clr>
            <a:srgbClr val="FA7B17"/>
          </p15:clr>
        </p15:guide>
        <p15:guide id="2" orient="horz" pos="327">
          <p15:clr>
            <a:srgbClr val="FA7B17"/>
          </p15:clr>
        </p15:guide>
        <p15:guide id="3" orient="horz" pos="2880">
          <p15:clr>
            <a:srgbClr val="FA7B17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">
  <p:cSld name="Content Slide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41"/>
          <p:cNvGrpSpPr/>
          <p:nvPr/>
        </p:nvGrpSpPr>
        <p:grpSpPr>
          <a:xfrm>
            <a:off x="-4918" y="4620838"/>
            <a:ext cx="9144570" cy="522088"/>
            <a:chOff x="8087" y="6037943"/>
            <a:chExt cx="11949000" cy="682200"/>
          </a:xfrm>
        </p:grpSpPr>
        <p:sp>
          <p:nvSpPr>
            <p:cNvPr id="194" name="Google Shape;194;p41"/>
            <p:cNvSpPr/>
            <p:nvPr/>
          </p:nvSpPr>
          <p:spPr>
            <a:xfrm>
              <a:off x="8087" y="6037943"/>
              <a:ext cx="11949000" cy="682200"/>
            </a:xfrm>
            <a:prstGeom prst="rect">
              <a:avLst/>
            </a:prstGeom>
            <a:gradFill>
              <a:gsLst>
                <a:gs pos="0">
                  <a:srgbClr val="B1D3E1"/>
                </a:gs>
                <a:gs pos="31000">
                  <a:srgbClr val="B1D3E1"/>
                </a:gs>
                <a:gs pos="84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5" name="Google Shape;195;p4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896957" y="6143184"/>
              <a:ext cx="2490332" cy="4390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6" name="Google Shape;196;p41"/>
          <p:cNvSpPr txBox="1"/>
          <p:nvPr>
            <p:ph type="title"/>
          </p:nvPr>
        </p:nvSpPr>
        <p:spPr>
          <a:xfrm>
            <a:off x="441042" y="273333"/>
            <a:ext cx="82620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273E5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7" name="Google Shape;197;p41"/>
          <p:cNvSpPr txBox="1"/>
          <p:nvPr>
            <p:ph idx="1" type="body"/>
          </p:nvPr>
        </p:nvSpPr>
        <p:spPr>
          <a:xfrm>
            <a:off x="441042" y="1039096"/>
            <a:ext cx="8262000" cy="3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41"/>
          <p:cNvSpPr txBox="1"/>
          <p:nvPr>
            <p:ph idx="12" type="sldNum"/>
          </p:nvPr>
        </p:nvSpPr>
        <p:spPr>
          <a:xfrm>
            <a:off x="441041" y="4766909"/>
            <a:ext cx="2058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41"/>
          <p:cNvSpPr txBox="1"/>
          <p:nvPr>
            <p:ph idx="2" type="body"/>
          </p:nvPr>
        </p:nvSpPr>
        <p:spPr>
          <a:xfrm>
            <a:off x="440983" y="663438"/>
            <a:ext cx="8262000" cy="1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3"/>
          <p:cNvSpPr txBox="1"/>
          <p:nvPr/>
        </p:nvSpPr>
        <p:spPr>
          <a:xfrm>
            <a:off x="8614324" y="27941"/>
            <a:ext cx="301200" cy="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43"/>
          <p:cNvGrpSpPr/>
          <p:nvPr/>
        </p:nvGrpSpPr>
        <p:grpSpPr>
          <a:xfrm>
            <a:off x="2237003" y="4825220"/>
            <a:ext cx="6905389" cy="321925"/>
            <a:chOff x="1382" y="3969"/>
            <a:chExt cx="4263" cy="265"/>
          </a:xfrm>
        </p:grpSpPr>
        <p:sp>
          <p:nvSpPr>
            <p:cNvPr id="209" name="Google Shape;209;p43"/>
            <p:cNvSpPr/>
            <p:nvPr/>
          </p:nvSpPr>
          <p:spPr>
            <a:xfrm>
              <a:off x="1382" y="3969"/>
              <a:ext cx="4263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0" name="Google Shape;210;p4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" name="Google Shape;211;p43"/>
          <p:cNvSpPr txBox="1"/>
          <p:nvPr>
            <p:ph type="ctrTitle"/>
          </p:nvPr>
        </p:nvSpPr>
        <p:spPr>
          <a:xfrm>
            <a:off x="2693799" y="1632703"/>
            <a:ext cx="50361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43"/>
          <p:cNvSpPr txBox="1"/>
          <p:nvPr>
            <p:ph idx="1" type="subTitle"/>
          </p:nvPr>
        </p:nvSpPr>
        <p:spPr>
          <a:xfrm>
            <a:off x="2693799" y="2959274"/>
            <a:ext cx="5036100" cy="1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Char char="▪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Char char="–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Char char="▫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9pPr>
          </a:lstStyle>
          <a:p/>
        </p:txBody>
      </p:sp>
      <p:sp>
        <p:nvSpPr>
          <p:cNvPr id="213" name="Google Shape;213;p43"/>
          <p:cNvSpPr txBox="1"/>
          <p:nvPr>
            <p:ph idx="12" type="sldNum"/>
          </p:nvPr>
        </p:nvSpPr>
        <p:spPr>
          <a:xfrm>
            <a:off x="8245773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nly">
  <p:cSld name="TITLE_ONLY_1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4"/>
          <p:cNvSpPr txBox="1"/>
          <p:nvPr>
            <p:ph type="title"/>
          </p:nvPr>
        </p:nvSpPr>
        <p:spPr>
          <a:xfrm>
            <a:off x="347641" y="221478"/>
            <a:ext cx="7946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16" name="Google Shape;216;p44"/>
          <p:cNvGrpSpPr/>
          <p:nvPr/>
        </p:nvGrpSpPr>
        <p:grpSpPr>
          <a:xfrm>
            <a:off x="0" y="4749691"/>
            <a:ext cx="8852963" cy="393581"/>
            <a:chOff x="0" y="6207124"/>
            <a:chExt cx="8675973" cy="514350"/>
          </a:xfrm>
        </p:grpSpPr>
        <p:pic>
          <p:nvPicPr>
            <p:cNvPr id="217" name="Google Shape;217;p4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207124"/>
              <a:ext cx="8420100" cy="51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66550" y="6295750"/>
              <a:ext cx="1809423" cy="319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2 1">
  <p:cSld name="Image Slide 2 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5"/>
          <p:cNvSpPr txBox="1"/>
          <p:nvPr>
            <p:ph type="title"/>
          </p:nvPr>
        </p:nvSpPr>
        <p:spPr>
          <a:xfrm>
            <a:off x="493195" y="295878"/>
            <a:ext cx="83574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400"/>
              <a:buFont typeface="Arial"/>
              <a:buNone/>
              <a:defRPr b="1" sz="2400">
                <a:solidFill>
                  <a:srgbClr val="273E5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2800"/>
              <a:buNone/>
              <a:defRPr>
                <a:solidFill>
                  <a:srgbClr val="273E53"/>
                </a:solidFill>
              </a:defRPr>
            </a:lvl9pPr>
          </a:lstStyle>
          <a:p/>
        </p:txBody>
      </p:sp>
      <p:sp>
        <p:nvSpPr>
          <p:cNvPr id="221" name="Google Shape;221;p45"/>
          <p:cNvSpPr txBox="1"/>
          <p:nvPr>
            <p:ph idx="1" type="body"/>
          </p:nvPr>
        </p:nvSpPr>
        <p:spPr>
          <a:xfrm>
            <a:off x="493214" y="880440"/>
            <a:ext cx="7990800" cy="24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■"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■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■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22" name="Google Shape;222;p45"/>
          <p:cNvGrpSpPr/>
          <p:nvPr/>
        </p:nvGrpSpPr>
        <p:grpSpPr>
          <a:xfrm>
            <a:off x="0" y="4749691"/>
            <a:ext cx="8852963" cy="393581"/>
            <a:chOff x="0" y="6207124"/>
            <a:chExt cx="8675973" cy="514350"/>
          </a:xfrm>
        </p:grpSpPr>
        <p:pic>
          <p:nvPicPr>
            <p:cNvPr id="223" name="Google Shape;223;p4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207124"/>
              <a:ext cx="8420100" cy="51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66550" y="6295750"/>
              <a:ext cx="1809423" cy="319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>
        <p15:guide id="1" pos="360">
          <p15:clr>
            <a:srgbClr val="FA7B17"/>
          </p15:clr>
        </p15:guide>
        <p15:guide id="2" orient="horz" pos="327">
          <p15:clr>
            <a:srgbClr val="FA7B17"/>
          </p15:clr>
        </p15:guide>
        <p15:guide id="3" orient="horz" pos="288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6"/>
          <p:cNvSpPr txBox="1"/>
          <p:nvPr>
            <p:ph type="title"/>
          </p:nvPr>
        </p:nvSpPr>
        <p:spPr>
          <a:xfrm>
            <a:off x="347641" y="221478"/>
            <a:ext cx="7946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7"/>
          <p:cNvSpPr txBox="1"/>
          <p:nvPr>
            <p:ph idx="10" type="dt"/>
          </p:nvPr>
        </p:nvSpPr>
        <p:spPr>
          <a:xfrm>
            <a:off x="457200" y="4767263"/>
            <a:ext cx="21336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spcFirstLastPara="1" rIns="89600" wrap="square" tIns="896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47"/>
          <p:cNvSpPr txBox="1"/>
          <p:nvPr>
            <p:ph idx="11" type="ftr"/>
          </p:nvPr>
        </p:nvSpPr>
        <p:spPr>
          <a:xfrm>
            <a:off x="3124200" y="4767263"/>
            <a:ext cx="28956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spcFirstLastPara="1" rIns="89600" wrap="square" tIns="89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47"/>
          <p:cNvSpPr txBox="1"/>
          <p:nvPr>
            <p:ph idx="12" type="sldNum"/>
          </p:nvPr>
        </p:nvSpPr>
        <p:spPr>
          <a:xfrm>
            <a:off x="6553201" y="4767263"/>
            <a:ext cx="21336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9"/>
          <p:cNvSpPr txBox="1"/>
          <p:nvPr>
            <p:ph type="title"/>
          </p:nvPr>
        </p:nvSpPr>
        <p:spPr>
          <a:xfrm>
            <a:off x="121489" y="176148"/>
            <a:ext cx="87939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39" name="Google Shape;239;p49"/>
          <p:cNvGrpSpPr/>
          <p:nvPr/>
        </p:nvGrpSpPr>
        <p:grpSpPr>
          <a:xfrm>
            <a:off x="0" y="4749691"/>
            <a:ext cx="8852963" cy="393581"/>
            <a:chOff x="0" y="6207124"/>
            <a:chExt cx="8675974" cy="514350"/>
          </a:xfrm>
        </p:grpSpPr>
        <p:pic>
          <p:nvPicPr>
            <p:cNvPr id="240" name="Google Shape;240;p4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6207124"/>
              <a:ext cx="8420100" cy="51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66550" y="6295750"/>
              <a:ext cx="1809423" cy="319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0"/>
          <p:cNvSpPr txBox="1"/>
          <p:nvPr>
            <p:ph type="ctrTitle"/>
          </p:nvPr>
        </p:nvSpPr>
        <p:spPr>
          <a:xfrm>
            <a:off x="685801" y="1597819"/>
            <a:ext cx="77724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" name="Google Shape;244;p50"/>
          <p:cNvSpPr txBox="1"/>
          <p:nvPr>
            <p:ph idx="1" type="subTitle"/>
          </p:nvPr>
        </p:nvSpPr>
        <p:spPr>
          <a:xfrm>
            <a:off x="1371602" y="2914650"/>
            <a:ext cx="64008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spcBef>
                <a:spcPts val="196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98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56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1"/>
          <p:cNvSpPr txBox="1"/>
          <p:nvPr/>
        </p:nvSpPr>
        <p:spPr>
          <a:xfrm>
            <a:off x="8614324" y="27941"/>
            <a:ext cx="301200" cy="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7" name="Google Shape;247;p51"/>
          <p:cNvGrpSpPr/>
          <p:nvPr/>
        </p:nvGrpSpPr>
        <p:grpSpPr>
          <a:xfrm>
            <a:off x="2237003" y="4825220"/>
            <a:ext cx="6803339" cy="364443"/>
            <a:chOff x="1382" y="3969"/>
            <a:chExt cx="4200" cy="300"/>
          </a:xfrm>
        </p:grpSpPr>
        <p:sp>
          <p:nvSpPr>
            <p:cNvPr id="248" name="Google Shape;248;p51"/>
            <p:cNvSpPr/>
            <p:nvPr/>
          </p:nvSpPr>
          <p:spPr>
            <a:xfrm>
              <a:off x="1382" y="3969"/>
              <a:ext cx="4200" cy="300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9" name="Google Shape;249;p5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0" name="Google Shape;250;p51"/>
          <p:cNvSpPr txBox="1"/>
          <p:nvPr>
            <p:ph type="ctrTitle"/>
          </p:nvPr>
        </p:nvSpPr>
        <p:spPr>
          <a:xfrm>
            <a:off x="2693799" y="1632703"/>
            <a:ext cx="50361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320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51"/>
          <p:cNvSpPr txBox="1"/>
          <p:nvPr>
            <p:ph idx="1" type="subTitle"/>
          </p:nvPr>
        </p:nvSpPr>
        <p:spPr>
          <a:xfrm>
            <a:off x="2693799" y="2959274"/>
            <a:ext cx="50361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250"/>
              <a:buChar char="▪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60"/>
              <a:buChar char="–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60"/>
              <a:buChar char="▫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9pPr>
          </a:lstStyle>
          <a:p/>
        </p:txBody>
      </p:sp>
      <p:sp>
        <p:nvSpPr>
          <p:cNvPr id="252" name="Google Shape;252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/>
            </a:lvl2pPr>
            <a:lvl3pPr indent="-350519" lvl="2" marL="1371600" rtl="0">
              <a:spcBef>
                <a:spcPts val="0"/>
              </a:spcBef>
              <a:spcAft>
                <a:spcPts val="0"/>
              </a:spcAft>
              <a:buSzPts val="1920"/>
              <a:buChar char="–"/>
              <a:defRPr/>
            </a:lvl3pPr>
            <a:lvl4pPr indent="-350519" lvl="3" marL="1828800" rtl="0">
              <a:spcBef>
                <a:spcPts val="0"/>
              </a:spcBef>
              <a:spcAft>
                <a:spcPts val="0"/>
              </a:spcAft>
              <a:buSzPts val="1920"/>
              <a:buChar char="▫"/>
              <a:defRPr/>
            </a:lvl4pPr>
            <a:lvl5pPr indent="-319023" lvl="4" marL="2286000" rtl="0">
              <a:spcBef>
                <a:spcPts val="0"/>
              </a:spcBef>
              <a:spcAft>
                <a:spcPts val="0"/>
              </a:spcAft>
              <a:buSzPts val="1424"/>
              <a:buChar char="-"/>
              <a:defRPr/>
            </a:lvl5pPr>
            <a:lvl6pPr indent="-319023" lvl="5" marL="2743200" rtl="0">
              <a:spcBef>
                <a:spcPts val="0"/>
              </a:spcBef>
              <a:spcAft>
                <a:spcPts val="0"/>
              </a:spcAft>
              <a:buSzPts val="1424"/>
              <a:buChar char="-"/>
              <a:defRPr/>
            </a:lvl6pPr>
            <a:lvl7pPr indent="-319023" lvl="6" marL="3200400" rtl="0">
              <a:spcBef>
                <a:spcPts val="0"/>
              </a:spcBef>
              <a:spcAft>
                <a:spcPts val="0"/>
              </a:spcAft>
              <a:buSzPts val="1424"/>
              <a:buChar char="-"/>
              <a:defRPr/>
            </a:lvl7pPr>
            <a:lvl8pPr indent="-319023" lvl="7" marL="3657600" rtl="0">
              <a:spcBef>
                <a:spcPts val="0"/>
              </a:spcBef>
              <a:spcAft>
                <a:spcPts val="0"/>
              </a:spcAft>
              <a:buSzPts val="1424"/>
              <a:buChar char="-"/>
              <a:defRPr/>
            </a:lvl8pPr>
            <a:lvl9pPr indent="-319023" lvl="8" marL="4114800" rtl="0">
              <a:spcBef>
                <a:spcPts val="0"/>
              </a:spcBef>
              <a:spcAft>
                <a:spcPts val="0"/>
              </a:spcAft>
              <a:buSzPts val="1424"/>
              <a:buChar char="-"/>
              <a:defRPr/>
            </a:lvl9pPr>
          </a:lstStyle>
          <a:p/>
        </p:txBody>
      </p:sp>
      <p:sp>
        <p:nvSpPr>
          <p:cNvPr id="256" name="Google Shape;256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theme" Target="../theme/theme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theme" Target="../theme/theme7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theme" Target="../theme/theme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8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theme" Target="../theme/theme1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480" cy="12148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/>
          <p:nvPr/>
        </p:nvSpPr>
        <p:spPr>
          <a:xfrm>
            <a:off x="8246621" y="27941"/>
            <a:ext cx="670500" cy="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7232" y="817694"/>
            <a:ext cx="5414700" cy="16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9023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9023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9023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9023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9023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type="title"/>
          </p:nvPr>
        </p:nvSpPr>
        <p:spPr>
          <a:xfrm>
            <a:off x="457229" y="176158"/>
            <a:ext cx="84585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245773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480" cy="12148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2"/>
          <p:cNvSpPr/>
          <p:nvPr/>
        </p:nvSpPr>
        <p:spPr>
          <a:xfrm>
            <a:off x="8246621" y="27941"/>
            <a:ext cx="670500" cy="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2"/>
          <p:cNvSpPr txBox="1"/>
          <p:nvPr>
            <p:ph idx="1" type="body"/>
          </p:nvPr>
        </p:nvSpPr>
        <p:spPr>
          <a:xfrm>
            <a:off x="457232" y="817694"/>
            <a:ext cx="5414700" cy="16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9023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9023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9023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9023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9023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type="title"/>
          </p:nvPr>
        </p:nvSpPr>
        <p:spPr>
          <a:xfrm>
            <a:off x="457229" y="176158"/>
            <a:ext cx="84585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8245773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01232" cy="10123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/>
          <p:cNvSpPr/>
          <p:nvPr/>
        </p:nvSpPr>
        <p:spPr>
          <a:xfrm>
            <a:off x="8246621" y="27941"/>
            <a:ext cx="670800" cy="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9"/>
          <p:cNvSpPr txBox="1"/>
          <p:nvPr>
            <p:ph idx="1" type="body"/>
          </p:nvPr>
        </p:nvSpPr>
        <p:spPr>
          <a:xfrm>
            <a:off x="1482157" y="1493000"/>
            <a:ext cx="43896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0519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9023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9023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9023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9023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9023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29"/>
          <p:cNvSpPr txBox="1"/>
          <p:nvPr>
            <p:ph type="title"/>
          </p:nvPr>
        </p:nvSpPr>
        <p:spPr>
          <a:xfrm>
            <a:off x="121489" y="176148"/>
            <a:ext cx="87939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110" cy="9111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4"/>
          <p:cNvSpPr/>
          <p:nvPr/>
        </p:nvSpPr>
        <p:spPr>
          <a:xfrm>
            <a:off x="8246621" y="27941"/>
            <a:ext cx="670500" cy="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4"/>
          <p:cNvSpPr txBox="1"/>
          <p:nvPr>
            <p:ph idx="1" type="body"/>
          </p:nvPr>
        </p:nvSpPr>
        <p:spPr>
          <a:xfrm>
            <a:off x="457232" y="817694"/>
            <a:ext cx="5414700" cy="16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9023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9023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9023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9023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9023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34"/>
          <p:cNvSpPr txBox="1"/>
          <p:nvPr>
            <p:ph type="title"/>
          </p:nvPr>
        </p:nvSpPr>
        <p:spPr>
          <a:xfrm>
            <a:off x="457229" y="176158"/>
            <a:ext cx="84585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34"/>
          <p:cNvSpPr txBox="1"/>
          <p:nvPr>
            <p:ph idx="12" type="sldNum"/>
          </p:nvPr>
        </p:nvSpPr>
        <p:spPr>
          <a:xfrm>
            <a:off x="8245773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110" cy="9111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2"/>
          <p:cNvSpPr/>
          <p:nvPr/>
        </p:nvSpPr>
        <p:spPr>
          <a:xfrm>
            <a:off x="8246621" y="27941"/>
            <a:ext cx="670500" cy="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2"/>
          <p:cNvSpPr txBox="1"/>
          <p:nvPr>
            <p:ph idx="1" type="body"/>
          </p:nvPr>
        </p:nvSpPr>
        <p:spPr>
          <a:xfrm>
            <a:off x="457232" y="817694"/>
            <a:ext cx="5414700" cy="16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9023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9023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9023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9023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9023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Google Shape;204;p42"/>
          <p:cNvSpPr txBox="1"/>
          <p:nvPr>
            <p:ph type="title"/>
          </p:nvPr>
        </p:nvSpPr>
        <p:spPr>
          <a:xfrm>
            <a:off x="457229" y="176158"/>
            <a:ext cx="84585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42"/>
          <p:cNvSpPr txBox="1"/>
          <p:nvPr>
            <p:ph idx="12" type="sldNum"/>
          </p:nvPr>
        </p:nvSpPr>
        <p:spPr>
          <a:xfrm>
            <a:off x="8245773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09333" cy="109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8"/>
          <p:cNvSpPr/>
          <p:nvPr/>
        </p:nvSpPr>
        <p:spPr>
          <a:xfrm>
            <a:off x="8246621" y="27941"/>
            <a:ext cx="670800" cy="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8"/>
          <p:cNvSpPr txBox="1"/>
          <p:nvPr>
            <p:ph idx="1" type="body"/>
          </p:nvPr>
        </p:nvSpPr>
        <p:spPr>
          <a:xfrm>
            <a:off x="1482157" y="1493000"/>
            <a:ext cx="4389600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0519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9023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9023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9023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9023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9023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Google Shape;235;p48"/>
          <p:cNvSpPr txBox="1"/>
          <p:nvPr>
            <p:ph type="title"/>
          </p:nvPr>
        </p:nvSpPr>
        <p:spPr>
          <a:xfrm>
            <a:off x="121489" y="176148"/>
            <a:ext cx="87939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6" name="Google Shape;236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9" r:id="rId2"/>
    <p:sldLayoutId id="2147483690" r:id="rId3"/>
    <p:sldLayoutId id="2147483691" r:id="rId4"/>
    <p:sldLayoutId id="214748369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3"/>
          <p:cNvSpPr/>
          <p:nvPr/>
        </p:nvSpPr>
        <p:spPr>
          <a:xfrm>
            <a:off x="-48850" y="4758664"/>
            <a:ext cx="9192900" cy="383700"/>
          </a:xfrm>
          <a:prstGeom prst="rect">
            <a:avLst/>
          </a:prstGeom>
          <a:solidFill>
            <a:srgbClr val="B1D3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53"/>
          <p:cNvSpPr/>
          <p:nvPr/>
        </p:nvSpPr>
        <p:spPr>
          <a:xfrm>
            <a:off x="2297428" y="1944412"/>
            <a:ext cx="45492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400">
                <a:solidFill>
                  <a:srgbClr val="DD9553"/>
                </a:solidFill>
              </a:rPr>
              <a:t>Working with State Leadership</a:t>
            </a:r>
            <a:endParaRPr b="1" sz="2400">
              <a:solidFill>
                <a:srgbClr val="DD955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2400">
              <a:solidFill>
                <a:srgbClr val="DD955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400">
                <a:solidFill>
                  <a:srgbClr val="DD9553"/>
                </a:solidFill>
              </a:rPr>
              <a:t>Feel free to use any of these slides for the context of your audience</a:t>
            </a:r>
            <a:endParaRPr b="1" sz="2400">
              <a:solidFill>
                <a:srgbClr val="DD9553"/>
              </a:solidFill>
            </a:endParaRPr>
          </a:p>
        </p:txBody>
      </p:sp>
      <p:sp>
        <p:nvSpPr>
          <p:cNvPr id="263" name="Google Shape;263;p53"/>
          <p:cNvSpPr/>
          <p:nvPr/>
        </p:nvSpPr>
        <p:spPr>
          <a:xfrm>
            <a:off x="-24425" y="0"/>
            <a:ext cx="9192900" cy="383700"/>
          </a:xfrm>
          <a:prstGeom prst="rect">
            <a:avLst/>
          </a:prstGeom>
          <a:solidFill>
            <a:srgbClr val="B1D3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2"/>
          <p:cNvSpPr txBox="1"/>
          <p:nvPr>
            <p:ph idx="1" type="body"/>
          </p:nvPr>
        </p:nvSpPr>
        <p:spPr>
          <a:xfrm>
            <a:off x="493223" y="880439"/>
            <a:ext cx="7990800" cy="36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600">
              <a:solidFill>
                <a:srgbClr val="83AEC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600">
              <a:solidFill>
                <a:srgbClr val="83AEC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600">
              <a:solidFill>
                <a:srgbClr val="83AEC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600">
              <a:solidFill>
                <a:srgbClr val="83AEC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600">
              <a:solidFill>
                <a:srgbClr val="83AEC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600">
                <a:solidFill>
                  <a:srgbClr val="83AEC5"/>
                </a:solidFill>
              </a:rPr>
              <a:t> </a:t>
            </a:r>
            <a:endParaRPr sz="1600">
              <a:solidFill>
                <a:srgbClr val="83AEC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600">
              <a:solidFill>
                <a:srgbClr val="83AEC5"/>
              </a:solidFill>
            </a:endParaRPr>
          </a:p>
        </p:txBody>
      </p:sp>
      <p:sp>
        <p:nvSpPr>
          <p:cNvPr id="333" name="Google Shape;333;p62"/>
          <p:cNvSpPr txBox="1"/>
          <p:nvPr/>
        </p:nvSpPr>
        <p:spPr>
          <a:xfrm>
            <a:off x="276300" y="343050"/>
            <a:ext cx="80712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62"/>
          <p:cNvSpPr txBox="1"/>
          <p:nvPr>
            <p:ph type="title"/>
          </p:nvPr>
        </p:nvSpPr>
        <p:spPr>
          <a:xfrm>
            <a:off x="493223" y="389767"/>
            <a:ext cx="83574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rPr lang="en" sz="3000">
                <a:solidFill>
                  <a:srgbClr val="DD9553"/>
                </a:solidFill>
              </a:rPr>
              <a:t>High-Impact</a:t>
            </a:r>
            <a:r>
              <a:rPr lang="en" sz="3000">
                <a:solidFill>
                  <a:srgbClr val="DD9553"/>
                </a:solidFill>
              </a:rPr>
              <a:t> Tutoring</a:t>
            </a:r>
            <a:endParaRPr sz="3000">
              <a:solidFill>
                <a:srgbClr val="DD955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3000">
              <a:solidFill>
                <a:srgbClr val="273E53"/>
              </a:solidFill>
            </a:endParaRPr>
          </a:p>
        </p:txBody>
      </p:sp>
      <p:graphicFrame>
        <p:nvGraphicFramePr>
          <p:cNvPr id="335" name="Google Shape;335;p62"/>
          <p:cNvGraphicFramePr/>
          <p:nvPr/>
        </p:nvGraphicFramePr>
        <p:xfrm>
          <a:off x="589176" y="11165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{98786E6F-6068-45E4-B7A6-39CFEF9E90F6}</a:tableStyleId>
              </a:tblPr>
              <a:tblGrid>
                <a:gridCol w="3949525"/>
                <a:gridCol w="4216025"/>
              </a:tblGrid>
              <a:tr h="349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73E53"/>
                          </a:solidFill>
                        </a:rPr>
                        <a:t>Is</a:t>
                      </a:r>
                      <a:endParaRPr b="1" sz="1800">
                        <a:solidFill>
                          <a:srgbClr val="273E53"/>
                        </a:solidFill>
                      </a:endParaRPr>
                    </a:p>
                  </a:txBody>
                  <a:tcPr marT="69950" marB="69950" marR="93300" marL="933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73E53"/>
                          </a:solidFill>
                        </a:rPr>
                        <a:t>Is Not</a:t>
                      </a:r>
                      <a:endParaRPr b="1" sz="1800">
                        <a:solidFill>
                          <a:srgbClr val="273E53"/>
                        </a:solidFill>
                      </a:endParaRPr>
                    </a:p>
                  </a:txBody>
                  <a:tcPr marT="69950" marB="69950" marR="93300" marL="93300"/>
                </a:tc>
              </a:tr>
              <a:tr h="41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273E53"/>
                          </a:solidFill>
                        </a:rPr>
                        <a:t>With a consistent tutor</a:t>
                      </a:r>
                      <a:endParaRPr sz="1600">
                        <a:solidFill>
                          <a:srgbClr val="273E53"/>
                        </a:solidFill>
                      </a:endParaRPr>
                    </a:p>
                  </a:txBody>
                  <a:tcPr marT="69950" marB="69950" marR="93300" marL="933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273E53"/>
                          </a:solidFill>
                        </a:rPr>
                        <a:t>With a different tutor each time</a:t>
                      </a:r>
                      <a:endParaRPr sz="1600">
                        <a:solidFill>
                          <a:srgbClr val="273E53"/>
                        </a:solidFill>
                      </a:endParaRPr>
                    </a:p>
                  </a:txBody>
                  <a:tcPr marT="69950" marB="69950" marR="93300" marL="93300"/>
                </a:tc>
              </a:tr>
              <a:tr h="34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273E53"/>
                          </a:solidFill>
                        </a:rPr>
                        <a:t>Relationship-focused</a:t>
                      </a:r>
                      <a:endParaRPr sz="1600">
                        <a:solidFill>
                          <a:srgbClr val="273E53"/>
                        </a:solidFill>
                      </a:endParaRPr>
                    </a:p>
                  </a:txBody>
                  <a:tcPr marT="69950" marB="69950" marR="93300" marL="933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273E53"/>
                          </a:solidFill>
                        </a:rPr>
                        <a:t>Question-resolution focused</a:t>
                      </a:r>
                      <a:endParaRPr sz="1600">
                        <a:solidFill>
                          <a:srgbClr val="273E53"/>
                        </a:solidFill>
                      </a:endParaRPr>
                    </a:p>
                  </a:txBody>
                  <a:tcPr marT="69950" marB="69950" marR="93300" marL="93300"/>
                </a:tc>
              </a:tr>
              <a:tr h="34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273E53"/>
                          </a:solidFill>
                        </a:rPr>
                        <a:t>Data-informed instruction</a:t>
                      </a:r>
                      <a:endParaRPr sz="1600">
                        <a:solidFill>
                          <a:srgbClr val="273E53"/>
                        </a:solidFill>
                      </a:endParaRPr>
                    </a:p>
                  </a:txBody>
                  <a:tcPr marT="69950" marB="69950" marR="93300" marL="93300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273E53"/>
                          </a:solidFill>
                        </a:rPr>
                        <a:t>Student-generated homework help</a:t>
                      </a:r>
                      <a:endParaRPr sz="1600">
                        <a:solidFill>
                          <a:srgbClr val="273E53"/>
                        </a:solidFill>
                      </a:endParaRPr>
                    </a:p>
                  </a:txBody>
                  <a:tcPr marT="69950" marB="69950" marR="93300" marL="93300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273E53"/>
                          </a:solidFill>
                        </a:rPr>
                        <a:t>Focused on acceleration</a:t>
                      </a:r>
                      <a:endParaRPr sz="1600">
                        <a:solidFill>
                          <a:srgbClr val="273E53"/>
                        </a:solidFill>
                      </a:endParaRPr>
                    </a:p>
                  </a:txBody>
                  <a:tcPr marT="69950" marB="69950" marR="93300" marL="933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273E53"/>
                          </a:solidFill>
                        </a:rPr>
                        <a:t>Focused on remediation</a:t>
                      </a:r>
                      <a:endParaRPr sz="1600">
                        <a:solidFill>
                          <a:srgbClr val="273E53"/>
                        </a:solidFill>
                      </a:endParaRPr>
                    </a:p>
                  </a:txBody>
                  <a:tcPr marT="69950" marB="69950" marR="93300" marL="933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273E53"/>
                          </a:solidFill>
                        </a:rPr>
                        <a:t>Regularly scheduled a minimum of three times per week</a:t>
                      </a:r>
                      <a:endParaRPr sz="1600">
                        <a:solidFill>
                          <a:srgbClr val="273E53"/>
                        </a:solidFill>
                      </a:endParaRPr>
                    </a:p>
                  </a:txBody>
                  <a:tcPr marT="69950" marB="69950" marR="93300" marL="933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273E53"/>
                          </a:solidFill>
                        </a:rPr>
                        <a:t>As needed</a:t>
                      </a:r>
                      <a:endParaRPr sz="1600">
                        <a:solidFill>
                          <a:srgbClr val="273E53"/>
                        </a:solidFill>
                      </a:endParaRPr>
                    </a:p>
                  </a:txBody>
                  <a:tcPr marT="69950" marB="69950" marR="93300" marL="933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273E53"/>
                          </a:solidFill>
                        </a:rPr>
                        <a:t>Embedded in school</a:t>
                      </a:r>
                      <a:endParaRPr sz="1600">
                        <a:solidFill>
                          <a:srgbClr val="273E53"/>
                        </a:solidFill>
                      </a:endParaRPr>
                    </a:p>
                  </a:txBody>
                  <a:tcPr marT="69950" marB="69950" marR="93300" marL="933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273E53"/>
                          </a:solidFill>
                        </a:rPr>
                        <a:t>An extra-curricular that relies on parent take up and/or payment</a:t>
                      </a:r>
                      <a:endParaRPr sz="1600">
                        <a:solidFill>
                          <a:srgbClr val="273E53"/>
                        </a:solidFill>
                      </a:endParaRPr>
                    </a:p>
                  </a:txBody>
                  <a:tcPr marT="69950" marB="69950" marR="93300" marL="933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3"/>
          <p:cNvSpPr txBox="1"/>
          <p:nvPr>
            <p:ph idx="1" type="body"/>
          </p:nvPr>
        </p:nvSpPr>
        <p:spPr>
          <a:xfrm>
            <a:off x="493223" y="880439"/>
            <a:ext cx="7990800" cy="20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600">
              <a:solidFill>
                <a:srgbClr val="83AEC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600">
              <a:solidFill>
                <a:srgbClr val="83AEC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600">
              <a:solidFill>
                <a:srgbClr val="83AEC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600">
              <a:solidFill>
                <a:srgbClr val="83AEC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600">
              <a:solidFill>
                <a:srgbClr val="83AEC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600">
                <a:solidFill>
                  <a:srgbClr val="83AEC5"/>
                </a:solidFill>
              </a:rPr>
              <a:t> </a:t>
            </a:r>
            <a:endParaRPr sz="1600">
              <a:solidFill>
                <a:srgbClr val="83AEC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600">
              <a:solidFill>
                <a:srgbClr val="83AEC5"/>
              </a:solidFill>
            </a:endParaRPr>
          </a:p>
        </p:txBody>
      </p:sp>
      <p:sp>
        <p:nvSpPr>
          <p:cNvPr id="341" name="Google Shape;341;p63"/>
          <p:cNvSpPr txBox="1"/>
          <p:nvPr/>
        </p:nvSpPr>
        <p:spPr>
          <a:xfrm>
            <a:off x="276300" y="343050"/>
            <a:ext cx="80712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63"/>
          <p:cNvSpPr txBox="1"/>
          <p:nvPr>
            <p:ph type="title"/>
          </p:nvPr>
        </p:nvSpPr>
        <p:spPr>
          <a:xfrm>
            <a:off x="340823" y="207889"/>
            <a:ext cx="83574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3000">
                <a:solidFill>
                  <a:srgbClr val="DD9553"/>
                </a:solidFill>
              </a:rPr>
              <a:t>Unique opportunity to adopt tutoring now</a:t>
            </a:r>
            <a:endParaRPr b="0" sz="3000">
              <a:solidFill>
                <a:srgbClr val="DD9553"/>
              </a:solidFill>
            </a:endParaRPr>
          </a:p>
        </p:txBody>
      </p:sp>
      <p:sp>
        <p:nvSpPr>
          <p:cNvPr id="343" name="Google Shape;343;p63"/>
          <p:cNvSpPr txBox="1"/>
          <p:nvPr/>
        </p:nvSpPr>
        <p:spPr>
          <a:xfrm>
            <a:off x="527342" y="917015"/>
            <a:ext cx="79224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" sz="2100">
                <a:solidFill>
                  <a:schemeClr val="accent4"/>
                </a:solidFill>
              </a:rPr>
              <a:t>High student need in </a:t>
            </a:r>
            <a:r>
              <a:rPr lang="en" sz="2100">
                <a:solidFill>
                  <a:schemeClr val="accent4"/>
                </a:solidFill>
                <a:highlight>
                  <a:srgbClr val="FFFF00"/>
                </a:highlight>
              </a:rPr>
              <a:t>(name state)</a:t>
            </a:r>
            <a:endParaRPr sz="2100">
              <a:solidFill>
                <a:schemeClr val="accent4"/>
              </a:solidFill>
              <a:highlight>
                <a:srgbClr val="FFFF00"/>
              </a:highlight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" sz="2100">
                <a:solidFill>
                  <a:schemeClr val="accent4"/>
                </a:solidFill>
              </a:rPr>
              <a:t>Qualifies for ESSER </a:t>
            </a:r>
            <a:r>
              <a:rPr i="0" lang="en" sz="2100" u="none" cap="none" strike="noStrike">
                <a:solidFill>
                  <a:schemeClr val="accent4"/>
                </a:solidFill>
              </a:rPr>
              <a:t>Funding</a:t>
            </a:r>
            <a:r>
              <a:rPr i="0" lang="en" sz="2100" u="none" cap="none" strike="noStrike">
                <a:solidFill>
                  <a:schemeClr val="accent4"/>
                </a:solidFill>
              </a:rPr>
              <a:t> now</a:t>
            </a:r>
            <a:endParaRPr i="0" sz="2100" u="none" cap="none" strike="noStrike">
              <a:solidFill>
                <a:schemeClr val="accent4"/>
              </a:solidFill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○"/>
            </a:pPr>
            <a:r>
              <a:rPr lang="en" sz="2100">
                <a:solidFill>
                  <a:schemeClr val="accent4"/>
                </a:solidFill>
              </a:rPr>
              <a:t>Include sustainable funding options here (see notes)</a:t>
            </a:r>
            <a:endParaRPr sz="2100">
              <a:solidFill>
                <a:schemeClr val="accent4"/>
              </a:solidFill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" sz="2100">
                <a:solidFill>
                  <a:schemeClr val="accent4"/>
                </a:solidFill>
              </a:rPr>
              <a:t>Research-Proven Equitable and Effective Intervention</a:t>
            </a:r>
            <a:endParaRPr sz="2100">
              <a:solidFill>
                <a:schemeClr val="accent4"/>
              </a:solidFill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" sz="2100">
                <a:solidFill>
                  <a:schemeClr val="accent4"/>
                </a:solidFill>
              </a:rPr>
              <a:t>Successful Examples in Range of Districts and States</a:t>
            </a:r>
            <a:endParaRPr sz="2100">
              <a:solidFill>
                <a:schemeClr val="accent4"/>
              </a:solidFill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" sz="2100">
                <a:solidFill>
                  <a:schemeClr val="accent4"/>
                </a:solidFill>
              </a:rPr>
              <a:t>Will alleviate educator fatigue by providing additional supports</a:t>
            </a:r>
            <a:endParaRPr sz="2100">
              <a:solidFill>
                <a:schemeClr val="accent4"/>
              </a:solidFill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" sz="2100">
                <a:solidFill>
                  <a:schemeClr val="accent4"/>
                </a:solidFill>
              </a:rPr>
              <a:t>Likely to increase </a:t>
            </a:r>
            <a:r>
              <a:rPr lang="en" sz="2100">
                <a:solidFill>
                  <a:schemeClr val="accent4"/>
                </a:solidFill>
                <a:highlight>
                  <a:srgbClr val="FFFF00"/>
                </a:highlight>
              </a:rPr>
              <a:t>(name of state’s)</a:t>
            </a:r>
            <a:r>
              <a:rPr lang="en" sz="2100">
                <a:solidFill>
                  <a:schemeClr val="accent4"/>
                </a:solidFill>
              </a:rPr>
              <a:t> educator pipeline </a:t>
            </a:r>
            <a:endParaRPr sz="2100">
              <a:solidFill>
                <a:schemeClr val="accent4"/>
              </a:solidFill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" sz="2100">
                <a:solidFill>
                  <a:schemeClr val="accent4"/>
                </a:solidFill>
              </a:rPr>
              <a:t>Shown to improve school engagement and likely to support student well-being</a:t>
            </a:r>
            <a:endParaRPr sz="21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4"/>
          <p:cNvSpPr txBox="1"/>
          <p:nvPr>
            <p:ph type="title"/>
          </p:nvPr>
        </p:nvSpPr>
        <p:spPr>
          <a:xfrm>
            <a:off x="493195" y="295878"/>
            <a:ext cx="83574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Add additional slides as appropriate</a:t>
            </a:r>
            <a:endParaRPr sz="3000"/>
          </a:p>
        </p:txBody>
      </p:sp>
      <p:sp>
        <p:nvSpPr>
          <p:cNvPr id="349" name="Google Shape;349;p64"/>
          <p:cNvSpPr txBox="1"/>
          <p:nvPr>
            <p:ph idx="1" type="body"/>
          </p:nvPr>
        </p:nvSpPr>
        <p:spPr>
          <a:xfrm>
            <a:off x="493214" y="880440"/>
            <a:ext cx="7990800" cy="1385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Outline of proposed program (grades, content areas, student selection process, source of tutors, estimated costs, etc.)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Overview of other covid–recovery efforts and how high-impact tutoring fits within existing programs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Supportive statements from school or district leadership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5"/>
          <p:cNvSpPr txBox="1"/>
          <p:nvPr>
            <p:ph type="title"/>
          </p:nvPr>
        </p:nvSpPr>
        <p:spPr>
          <a:xfrm>
            <a:off x="493195" y="295878"/>
            <a:ext cx="83574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Next Steps</a:t>
            </a:r>
            <a:endParaRPr sz="3000"/>
          </a:p>
        </p:txBody>
      </p:sp>
      <p:sp>
        <p:nvSpPr>
          <p:cNvPr id="355" name="Google Shape;355;p65"/>
          <p:cNvSpPr txBox="1"/>
          <p:nvPr>
            <p:ph idx="1" type="body"/>
          </p:nvPr>
        </p:nvSpPr>
        <p:spPr>
          <a:xfrm>
            <a:off x="493214" y="880440"/>
            <a:ext cx="7990800" cy="245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Propose clear action steps (e.g., establish a task force, present a formal proposal, etc.)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6"/>
          <p:cNvSpPr txBox="1"/>
          <p:nvPr/>
        </p:nvSpPr>
        <p:spPr>
          <a:xfrm>
            <a:off x="1471035" y="1668067"/>
            <a:ext cx="43896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66"/>
          <p:cNvSpPr txBox="1"/>
          <p:nvPr/>
        </p:nvSpPr>
        <p:spPr>
          <a:xfrm>
            <a:off x="-1211438" y="1172970"/>
            <a:ext cx="1793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66"/>
          <p:cNvSpPr txBox="1"/>
          <p:nvPr>
            <p:ph type="title"/>
          </p:nvPr>
        </p:nvSpPr>
        <p:spPr>
          <a:xfrm>
            <a:off x="266445" y="176157"/>
            <a:ext cx="8649300" cy="22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DD9553"/>
                </a:solidFill>
              </a:rPr>
              <a:t>Additional more detailed slides</a:t>
            </a:r>
            <a:endParaRPr sz="3000">
              <a:solidFill>
                <a:srgbClr val="DD9553"/>
              </a:solidFill>
            </a:endParaRPr>
          </a:p>
        </p:txBody>
      </p:sp>
      <p:sp>
        <p:nvSpPr>
          <p:cNvPr id="363" name="Google Shape;363;p66"/>
          <p:cNvSpPr txBox="1"/>
          <p:nvPr/>
        </p:nvSpPr>
        <p:spPr>
          <a:xfrm>
            <a:off x="173310" y="599389"/>
            <a:ext cx="62295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4" name="Google Shape;364;p66"/>
          <p:cNvSpPr txBox="1"/>
          <p:nvPr/>
        </p:nvSpPr>
        <p:spPr>
          <a:xfrm>
            <a:off x="456315" y="2551213"/>
            <a:ext cx="650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7"/>
          <p:cNvSpPr txBox="1"/>
          <p:nvPr/>
        </p:nvSpPr>
        <p:spPr>
          <a:xfrm>
            <a:off x="1471035" y="1668067"/>
            <a:ext cx="43896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6906" y="1050274"/>
            <a:ext cx="2907169" cy="2905791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67"/>
          <p:cNvSpPr txBox="1"/>
          <p:nvPr/>
        </p:nvSpPr>
        <p:spPr>
          <a:xfrm>
            <a:off x="6166900" y="2506867"/>
            <a:ext cx="2679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 u="sng"/>
              <a:t>Instruction</a:t>
            </a:r>
            <a:endParaRPr b="1" i="1" sz="18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High-dosage,using high quality materials</a:t>
            </a:r>
            <a:endParaRPr b="1" i="1" sz="1800"/>
          </a:p>
        </p:txBody>
      </p:sp>
      <p:sp>
        <p:nvSpPr>
          <p:cNvPr id="372" name="Google Shape;372;p67"/>
          <p:cNvSpPr txBox="1"/>
          <p:nvPr/>
        </p:nvSpPr>
        <p:spPr>
          <a:xfrm>
            <a:off x="-1211438" y="1172970"/>
            <a:ext cx="1793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67"/>
          <p:cNvSpPr txBox="1"/>
          <p:nvPr/>
        </p:nvSpPr>
        <p:spPr>
          <a:xfrm>
            <a:off x="1028445" y="674998"/>
            <a:ext cx="2605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800" u="sng"/>
              <a:t>Learning Integration</a:t>
            </a:r>
            <a:endParaRPr b="1" i="1" sz="18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800"/>
              <a:t>embedded in school </a:t>
            </a:r>
            <a:endParaRPr b="1" i="1" sz="1800"/>
          </a:p>
        </p:txBody>
      </p:sp>
      <p:sp>
        <p:nvSpPr>
          <p:cNvPr id="374" name="Google Shape;374;p67"/>
          <p:cNvSpPr txBox="1"/>
          <p:nvPr/>
        </p:nvSpPr>
        <p:spPr>
          <a:xfrm>
            <a:off x="952245" y="2466445"/>
            <a:ext cx="200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800" u="sng"/>
              <a:t>Tutor</a:t>
            </a:r>
            <a:endParaRPr b="1" i="1" sz="18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800"/>
              <a:t>consistent, well supported</a:t>
            </a:r>
            <a:endParaRPr b="1" i="1" sz="1800" u="sng">
              <a:solidFill>
                <a:srgbClr val="DD9553"/>
              </a:solidFill>
            </a:endParaRPr>
          </a:p>
        </p:txBody>
      </p:sp>
      <p:sp>
        <p:nvSpPr>
          <p:cNvPr id="375" name="Google Shape;375;p67"/>
          <p:cNvSpPr txBox="1"/>
          <p:nvPr/>
        </p:nvSpPr>
        <p:spPr>
          <a:xfrm>
            <a:off x="5263888" y="723657"/>
            <a:ext cx="296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 u="sng"/>
              <a:t>Data Use</a:t>
            </a:r>
            <a:r>
              <a:rPr b="1" i="1" lang="en" sz="1800"/>
              <a:t> </a:t>
            </a:r>
            <a:endParaRPr b="1" i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drives instruction</a:t>
            </a:r>
            <a:endParaRPr b="1" i="1" sz="1800"/>
          </a:p>
        </p:txBody>
      </p:sp>
      <p:sp>
        <p:nvSpPr>
          <p:cNvPr id="376" name="Google Shape;376;p67"/>
          <p:cNvSpPr txBox="1"/>
          <p:nvPr>
            <p:ph type="title"/>
          </p:nvPr>
        </p:nvSpPr>
        <p:spPr>
          <a:xfrm>
            <a:off x="266445" y="176157"/>
            <a:ext cx="8649300" cy="22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DD9553"/>
                </a:solidFill>
              </a:rPr>
              <a:t>What is High-Impact Tutoring?</a:t>
            </a:r>
            <a:endParaRPr sz="2400">
              <a:solidFill>
                <a:srgbClr val="DD9553"/>
              </a:solidFill>
            </a:endParaRPr>
          </a:p>
        </p:txBody>
      </p:sp>
      <p:sp>
        <p:nvSpPr>
          <p:cNvPr id="377" name="Google Shape;377;p67"/>
          <p:cNvSpPr txBox="1"/>
          <p:nvPr/>
        </p:nvSpPr>
        <p:spPr>
          <a:xfrm>
            <a:off x="2820055" y="4161943"/>
            <a:ext cx="34947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Grounded in Equity</a:t>
            </a:r>
            <a:endParaRPr b="1" i="1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8"/>
          <p:cNvSpPr txBox="1"/>
          <p:nvPr/>
        </p:nvSpPr>
        <p:spPr>
          <a:xfrm>
            <a:off x="1471035" y="1668067"/>
            <a:ext cx="43896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68"/>
          <p:cNvSpPr txBox="1"/>
          <p:nvPr/>
        </p:nvSpPr>
        <p:spPr>
          <a:xfrm>
            <a:off x="-1211438" y="1172970"/>
            <a:ext cx="1793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68"/>
          <p:cNvSpPr txBox="1"/>
          <p:nvPr>
            <p:ph type="title"/>
          </p:nvPr>
        </p:nvSpPr>
        <p:spPr>
          <a:xfrm>
            <a:off x="266445" y="176157"/>
            <a:ext cx="8649300" cy="22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DD9553"/>
                </a:solidFill>
              </a:rPr>
              <a:t>Equity, Safety, Cohesion</a:t>
            </a:r>
            <a:endParaRPr sz="3000">
              <a:solidFill>
                <a:srgbClr val="DD9553"/>
              </a:solidFill>
            </a:endParaRPr>
          </a:p>
        </p:txBody>
      </p:sp>
      <p:sp>
        <p:nvSpPr>
          <p:cNvPr id="385" name="Google Shape;385;p68"/>
          <p:cNvSpPr txBox="1"/>
          <p:nvPr/>
        </p:nvSpPr>
        <p:spPr>
          <a:xfrm>
            <a:off x="173310" y="599389"/>
            <a:ext cx="62295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6" name="Google Shape;386;p68"/>
          <p:cNvSpPr txBox="1"/>
          <p:nvPr/>
        </p:nvSpPr>
        <p:spPr>
          <a:xfrm>
            <a:off x="456315" y="2551213"/>
            <a:ext cx="650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68"/>
          <p:cNvSpPr txBox="1"/>
          <p:nvPr/>
        </p:nvSpPr>
        <p:spPr>
          <a:xfrm>
            <a:off x="495051" y="1314634"/>
            <a:ext cx="5956200" cy="31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73E53"/>
                </a:solidFill>
              </a:rPr>
              <a:t>High-Impact tutoring programs are </a:t>
            </a:r>
            <a:endParaRPr b="1" sz="2400">
              <a:solidFill>
                <a:srgbClr val="273E5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273E53"/>
                </a:solidFill>
              </a:rPr>
              <a:t>grounded in Equity</a:t>
            </a:r>
            <a:r>
              <a:rPr b="1" lang="en" sz="2400">
                <a:solidFill>
                  <a:srgbClr val="273E53"/>
                </a:solidFill>
              </a:rPr>
              <a:t>, </a:t>
            </a:r>
            <a:endParaRPr b="1" sz="2400">
              <a:solidFill>
                <a:srgbClr val="273E5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273E53"/>
                </a:solidFill>
              </a:rPr>
              <a:t>ensure Safety</a:t>
            </a:r>
            <a:r>
              <a:rPr b="1" lang="en" sz="2400">
                <a:solidFill>
                  <a:srgbClr val="273E53"/>
                </a:solidFill>
              </a:rPr>
              <a:t> of students and their information and are</a:t>
            </a:r>
            <a:endParaRPr b="1" sz="2400">
              <a:solidFill>
                <a:srgbClr val="273E5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273E53"/>
                </a:solidFill>
              </a:rPr>
              <a:t>Cohesive</a:t>
            </a:r>
            <a:r>
              <a:rPr b="1" lang="en" sz="2400">
                <a:solidFill>
                  <a:srgbClr val="273E53"/>
                </a:solidFill>
              </a:rPr>
              <a:t> – designed for program elements to work well together and led by a strong leadership team. </a:t>
            </a:r>
            <a:endParaRPr sz="2400">
              <a:solidFill>
                <a:srgbClr val="273E53"/>
              </a:solidFill>
            </a:endParaRPr>
          </a:p>
        </p:txBody>
      </p:sp>
      <p:pic>
        <p:nvPicPr>
          <p:cNvPr id="388" name="Google Shape;38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0875" y="259222"/>
            <a:ext cx="1174026" cy="117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9"/>
          <p:cNvSpPr txBox="1"/>
          <p:nvPr/>
        </p:nvSpPr>
        <p:spPr>
          <a:xfrm>
            <a:off x="1471035" y="1668067"/>
            <a:ext cx="43896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69"/>
          <p:cNvSpPr txBox="1"/>
          <p:nvPr/>
        </p:nvSpPr>
        <p:spPr>
          <a:xfrm>
            <a:off x="-1211438" y="1172970"/>
            <a:ext cx="1793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69"/>
          <p:cNvSpPr txBox="1"/>
          <p:nvPr>
            <p:ph type="title"/>
          </p:nvPr>
        </p:nvSpPr>
        <p:spPr>
          <a:xfrm>
            <a:off x="266445" y="176157"/>
            <a:ext cx="8649300" cy="22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DD9553"/>
                </a:solidFill>
              </a:rPr>
              <a:t>Tutor</a:t>
            </a:r>
            <a:endParaRPr sz="3000">
              <a:solidFill>
                <a:srgbClr val="DD9553"/>
              </a:solidFill>
            </a:endParaRPr>
          </a:p>
        </p:txBody>
      </p:sp>
      <p:sp>
        <p:nvSpPr>
          <p:cNvPr id="396" name="Google Shape;396;p69"/>
          <p:cNvSpPr txBox="1"/>
          <p:nvPr/>
        </p:nvSpPr>
        <p:spPr>
          <a:xfrm>
            <a:off x="328825" y="1139125"/>
            <a:ext cx="7881000" cy="3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73E53"/>
                </a:solidFill>
              </a:rPr>
              <a:t>Students work with a </a:t>
            </a:r>
            <a:r>
              <a:rPr b="1" lang="en" sz="2000" u="sng">
                <a:solidFill>
                  <a:srgbClr val="273E53"/>
                </a:solidFill>
              </a:rPr>
              <a:t>consistent</a:t>
            </a:r>
            <a:r>
              <a:rPr b="1" lang="en" sz="2000">
                <a:solidFill>
                  <a:srgbClr val="273E53"/>
                </a:solidFill>
              </a:rPr>
              <a:t> tutor who is supported </a:t>
            </a:r>
            <a:endParaRPr b="1" sz="2000">
              <a:solidFill>
                <a:srgbClr val="273E5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73E53"/>
                </a:solidFill>
              </a:rPr>
              <a:t>by </a:t>
            </a:r>
            <a:r>
              <a:rPr b="1" lang="en" sz="2000" u="sng">
                <a:solidFill>
                  <a:srgbClr val="273E53"/>
                </a:solidFill>
              </a:rPr>
              <a:t>ongoing oversight and coaching</a:t>
            </a:r>
            <a:r>
              <a:rPr lang="en" sz="2000" u="sng">
                <a:solidFill>
                  <a:srgbClr val="273E53"/>
                </a:solidFill>
              </a:rPr>
              <a:t>.</a:t>
            </a:r>
            <a:endParaRPr sz="2000" u="sng">
              <a:solidFill>
                <a:srgbClr val="273E5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3E5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73E53"/>
                </a:solidFill>
              </a:rPr>
              <a:t>Tutors </a:t>
            </a:r>
            <a:endParaRPr sz="2000">
              <a:solidFill>
                <a:srgbClr val="273E5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1800"/>
              <a:buChar char="●"/>
            </a:pPr>
            <a:r>
              <a:rPr lang="en" sz="1800">
                <a:solidFill>
                  <a:srgbClr val="273E53"/>
                </a:solidFill>
              </a:rPr>
              <a:t>are skilled at relationship-building and knowledgeable about content,</a:t>
            </a:r>
            <a:endParaRPr sz="1800">
              <a:solidFill>
                <a:srgbClr val="273E5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1800"/>
              <a:buChar char="●"/>
            </a:pPr>
            <a:r>
              <a:rPr lang="en" sz="1800">
                <a:solidFill>
                  <a:srgbClr val="273E53"/>
                </a:solidFill>
              </a:rPr>
              <a:t>need initial training, oversight, ongoing coaching and clear lines of accountability and</a:t>
            </a:r>
            <a:endParaRPr sz="1800">
              <a:solidFill>
                <a:srgbClr val="273E5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1800"/>
              <a:buChar char="●"/>
            </a:pPr>
            <a:r>
              <a:rPr lang="en" sz="1800">
                <a:solidFill>
                  <a:srgbClr val="273E53"/>
                </a:solidFill>
              </a:rPr>
              <a:t>are culturally competent and reflect the lived experience of the students they serve.</a:t>
            </a:r>
            <a:endParaRPr sz="1800">
              <a:solidFill>
                <a:srgbClr val="273E53"/>
              </a:solidFill>
            </a:endParaRPr>
          </a:p>
        </p:txBody>
      </p:sp>
      <p:pic>
        <p:nvPicPr>
          <p:cNvPr id="397" name="Google Shape;39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2781" y="234477"/>
            <a:ext cx="1276181" cy="1275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0"/>
          <p:cNvSpPr txBox="1"/>
          <p:nvPr/>
        </p:nvSpPr>
        <p:spPr>
          <a:xfrm>
            <a:off x="1471035" y="1668067"/>
            <a:ext cx="43896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70"/>
          <p:cNvSpPr txBox="1"/>
          <p:nvPr/>
        </p:nvSpPr>
        <p:spPr>
          <a:xfrm>
            <a:off x="-1211438" y="1172970"/>
            <a:ext cx="1793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70"/>
          <p:cNvSpPr txBox="1"/>
          <p:nvPr>
            <p:ph type="title"/>
          </p:nvPr>
        </p:nvSpPr>
        <p:spPr>
          <a:xfrm>
            <a:off x="266445" y="176157"/>
            <a:ext cx="8649300" cy="22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DD9553"/>
                </a:solidFill>
              </a:rPr>
              <a:t>Instruction</a:t>
            </a:r>
            <a:endParaRPr sz="3000">
              <a:solidFill>
                <a:srgbClr val="DD9553"/>
              </a:solidFill>
            </a:endParaRPr>
          </a:p>
        </p:txBody>
      </p:sp>
      <p:sp>
        <p:nvSpPr>
          <p:cNvPr id="405" name="Google Shape;405;p70"/>
          <p:cNvSpPr txBox="1"/>
          <p:nvPr/>
        </p:nvSpPr>
        <p:spPr>
          <a:xfrm>
            <a:off x="303900" y="831465"/>
            <a:ext cx="8536200" cy="3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73E53"/>
                </a:solidFill>
              </a:rPr>
              <a:t>Tutoring sessions include a </a:t>
            </a:r>
            <a:endParaRPr b="1" sz="2000">
              <a:solidFill>
                <a:srgbClr val="273E5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273E53"/>
                </a:solidFill>
              </a:rPr>
              <a:t>minimum of three sessions per week in small groups</a:t>
            </a:r>
            <a:r>
              <a:rPr b="1" lang="en" sz="2000">
                <a:solidFill>
                  <a:srgbClr val="273E53"/>
                </a:solidFill>
              </a:rPr>
              <a:t>.</a:t>
            </a:r>
            <a:r>
              <a:rPr lang="en" sz="2000">
                <a:solidFill>
                  <a:srgbClr val="273E53"/>
                </a:solidFill>
              </a:rPr>
              <a:t> </a:t>
            </a:r>
            <a:r>
              <a:rPr lang="en" sz="2400">
                <a:solidFill>
                  <a:srgbClr val="273E53"/>
                </a:solidFill>
              </a:rPr>
              <a:t> </a:t>
            </a:r>
            <a:endParaRPr sz="2400">
              <a:solidFill>
                <a:srgbClr val="273E53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3E5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1800"/>
              <a:buChar char="●"/>
            </a:pPr>
            <a:r>
              <a:rPr lang="en" sz="1800">
                <a:solidFill>
                  <a:srgbClr val="273E53"/>
                </a:solidFill>
              </a:rPr>
              <a:t>For tutoring approaches to be effective, students have to spend substantial time working with their tutor. </a:t>
            </a:r>
            <a:endParaRPr sz="1800">
              <a:solidFill>
                <a:srgbClr val="273E5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1800"/>
              <a:buChar char="●"/>
            </a:pPr>
            <a:r>
              <a:rPr lang="en" sz="1800">
                <a:solidFill>
                  <a:srgbClr val="273E53"/>
                </a:solidFill>
              </a:rPr>
              <a:t>Optimal duration of sessions depend on the program’s content area and student age.</a:t>
            </a:r>
            <a:endParaRPr sz="1800">
              <a:solidFill>
                <a:srgbClr val="273E5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1800"/>
              <a:buChar char="●"/>
            </a:pPr>
            <a:r>
              <a:rPr lang="en" sz="1800">
                <a:solidFill>
                  <a:srgbClr val="273E53"/>
                </a:solidFill>
              </a:rPr>
              <a:t>Group size is small (up to 3:1 ratio) to allow for personalized instruction.</a:t>
            </a:r>
            <a:endParaRPr sz="1800">
              <a:solidFill>
                <a:srgbClr val="273E5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3E5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273E53"/>
                </a:solidFill>
              </a:rPr>
              <a:t>Materials are high quality</a:t>
            </a:r>
            <a:r>
              <a:rPr b="1" lang="en" sz="2000">
                <a:solidFill>
                  <a:srgbClr val="273E53"/>
                </a:solidFill>
              </a:rPr>
              <a:t> and </a:t>
            </a:r>
            <a:r>
              <a:rPr b="1" lang="en" sz="2000" u="sng">
                <a:solidFill>
                  <a:srgbClr val="273E53"/>
                </a:solidFill>
              </a:rPr>
              <a:t>aligned with state standards</a:t>
            </a:r>
            <a:r>
              <a:rPr b="1" lang="en" sz="2000">
                <a:solidFill>
                  <a:srgbClr val="273E53"/>
                </a:solidFill>
              </a:rPr>
              <a:t>.</a:t>
            </a:r>
            <a:r>
              <a:rPr b="1" lang="en" sz="2400">
                <a:solidFill>
                  <a:srgbClr val="273E53"/>
                </a:solidFill>
              </a:rPr>
              <a:t> </a:t>
            </a:r>
            <a:endParaRPr sz="2400">
              <a:solidFill>
                <a:srgbClr val="273E53"/>
              </a:solidFill>
            </a:endParaRPr>
          </a:p>
        </p:txBody>
      </p:sp>
      <p:pic>
        <p:nvPicPr>
          <p:cNvPr id="406" name="Google Shape;40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3007" y="144570"/>
            <a:ext cx="1202547" cy="1201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1"/>
          <p:cNvSpPr txBox="1"/>
          <p:nvPr/>
        </p:nvSpPr>
        <p:spPr>
          <a:xfrm>
            <a:off x="1471035" y="1668067"/>
            <a:ext cx="43896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71"/>
          <p:cNvSpPr txBox="1"/>
          <p:nvPr/>
        </p:nvSpPr>
        <p:spPr>
          <a:xfrm>
            <a:off x="-1211438" y="1172970"/>
            <a:ext cx="1793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71"/>
          <p:cNvSpPr txBox="1"/>
          <p:nvPr>
            <p:ph type="title"/>
          </p:nvPr>
        </p:nvSpPr>
        <p:spPr>
          <a:xfrm>
            <a:off x="266454" y="176154"/>
            <a:ext cx="7860900" cy="22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DD9553"/>
                </a:solidFill>
              </a:rPr>
              <a:t>Learning Integration</a:t>
            </a:r>
            <a:endParaRPr sz="3000">
              <a:solidFill>
                <a:srgbClr val="DD9553"/>
              </a:solidFill>
            </a:endParaRPr>
          </a:p>
        </p:txBody>
      </p:sp>
      <p:sp>
        <p:nvSpPr>
          <p:cNvPr id="414" name="Google Shape;414;p71"/>
          <p:cNvSpPr txBox="1"/>
          <p:nvPr/>
        </p:nvSpPr>
        <p:spPr>
          <a:xfrm>
            <a:off x="308546" y="904792"/>
            <a:ext cx="6714600" cy="3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73E53"/>
                </a:solidFill>
              </a:rPr>
              <a:t>High-impact tutoring is </a:t>
            </a:r>
            <a:r>
              <a:rPr b="1" lang="en" sz="2000" u="sng">
                <a:solidFill>
                  <a:srgbClr val="273E53"/>
                </a:solidFill>
              </a:rPr>
              <a:t>embedded in schools either during the school day or immediately before or after the school day</a:t>
            </a:r>
            <a:r>
              <a:rPr b="1" lang="en" sz="2000">
                <a:solidFill>
                  <a:srgbClr val="273E53"/>
                </a:solidFill>
              </a:rPr>
              <a:t>. </a:t>
            </a:r>
            <a:endParaRPr b="1" sz="2000">
              <a:solidFill>
                <a:srgbClr val="273E5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3E5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73E53"/>
                </a:solidFill>
              </a:rPr>
              <a:t>Embedding tutoring into the school program has many benefits including:</a:t>
            </a:r>
            <a:endParaRPr sz="2000">
              <a:solidFill>
                <a:srgbClr val="273E5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1800"/>
              <a:buChar char="●"/>
            </a:pPr>
            <a:r>
              <a:rPr lang="en" sz="1800">
                <a:solidFill>
                  <a:srgbClr val="273E53"/>
                </a:solidFill>
              </a:rPr>
              <a:t>Creating a significantly higher likelihood of student attendance </a:t>
            </a:r>
            <a:endParaRPr sz="1800">
              <a:solidFill>
                <a:srgbClr val="273E5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1800"/>
              <a:buChar char="●"/>
            </a:pPr>
            <a:r>
              <a:rPr lang="en" sz="1800">
                <a:solidFill>
                  <a:srgbClr val="273E53"/>
                </a:solidFill>
              </a:rPr>
              <a:t>Reaching the students who need it most</a:t>
            </a:r>
            <a:endParaRPr sz="1800">
              <a:solidFill>
                <a:srgbClr val="273E5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1800"/>
              <a:buChar char="●"/>
            </a:pPr>
            <a:r>
              <a:rPr lang="en" sz="1800">
                <a:solidFill>
                  <a:srgbClr val="273E53"/>
                </a:solidFill>
              </a:rPr>
              <a:t>Not conflicting with extra-curricular activities such as clubs, sports or work</a:t>
            </a:r>
            <a:endParaRPr sz="1800">
              <a:solidFill>
                <a:srgbClr val="273E53"/>
              </a:solidFill>
            </a:endParaRPr>
          </a:p>
        </p:txBody>
      </p:sp>
      <p:pic>
        <p:nvPicPr>
          <p:cNvPr id="415" name="Google Shape;41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3530" y="252512"/>
            <a:ext cx="1245058" cy="1244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4"/>
          <p:cNvSpPr/>
          <p:nvPr/>
        </p:nvSpPr>
        <p:spPr>
          <a:xfrm>
            <a:off x="-48850" y="4758664"/>
            <a:ext cx="9192900" cy="383700"/>
          </a:xfrm>
          <a:prstGeom prst="rect">
            <a:avLst/>
          </a:prstGeom>
          <a:solidFill>
            <a:srgbClr val="B1D3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54"/>
          <p:cNvSpPr/>
          <p:nvPr/>
        </p:nvSpPr>
        <p:spPr>
          <a:xfrm>
            <a:off x="2297428" y="3163612"/>
            <a:ext cx="45492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400">
                <a:solidFill>
                  <a:srgbClr val="DD9553"/>
                </a:solidFill>
              </a:rPr>
              <a:t>High-Impact Tutoring: Equitable and Effective Student Acceleration</a:t>
            </a:r>
            <a:endParaRPr b="1" sz="2400">
              <a:solidFill>
                <a:srgbClr val="DD9553"/>
              </a:solidFill>
            </a:endParaRPr>
          </a:p>
        </p:txBody>
      </p:sp>
      <p:sp>
        <p:nvSpPr>
          <p:cNvPr id="270" name="Google Shape;270;p54"/>
          <p:cNvSpPr/>
          <p:nvPr/>
        </p:nvSpPr>
        <p:spPr>
          <a:xfrm>
            <a:off x="-24425" y="0"/>
            <a:ext cx="9192900" cy="383700"/>
          </a:xfrm>
          <a:prstGeom prst="rect">
            <a:avLst/>
          </a:prstGeom>
          <a:solidFill>
            <a:srgbClr val="B1D3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4"/>
          <p:cNvSpPr txBox="1"/>
          <p:nvPr/>
        </p:nvSpPr>
        <p:spPr>
          <a:xfrm>
            <a:off x="2141250" y="1143000"/>
            <a:ext cx="4861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Your Logo Here</a:t>
            </a:r>
            <a:endParaRPr b="1" sz="1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2"/>
          <p:cNvSpPr txBox="1"/>
          <p:nvPr/>
        </p:nvSpPr>
        <p:spPr>
          <a:xfrm>
            <a:off x="1471035" y="1668067"/>
            <a:ext cx="43896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72"/>
          <p:cNvSpPr txBox="1"/>
          <p:nvPr/>
        </p:nvSpPr>
        <p:spPr>
          <a:xfrm>
            <a:off x="-1211438" y="1172970"/>
            <a:ext cx="1793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72"/>
          <p:cNvSpPr txBox="1"/>
          <p:nvPr>
            <p:ph type="title"/>
          </p:nvPr>
        </p:nvSpPr>
        <p:spPr>
          <a:xfrm>
            <a:off x="266445" y="176157"/>
            <a:ext cx="8649300" cy="22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DD9553"/>
                </a:solidFill>
              </a:rPr>
              <a:t>Data Use</a:t>
            </a:r>
            <a:endParaRPr sz="3000">
              <a:solidFill>
                <a:srgbClr val="DD9553"/>
              </a:solidFill>
            </a:endParaRPr>
          </a:p>
        </p:txBody>
      </p:sp>
      <p:sp>
        <p:nvSpPr>
          <p:cNvPr id="423" name="Google Shape;423;p72"/>
          <p:cNvSpPr txBox="1"/>
          <p:nvPr/>
        </p:nvSpPr>
        <p:spPr>
          <a:xfrm>
            <a:off x="283363" y="1284450"/>
            <a:ext cx="7639200" cy="25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273E53"/>
                </a:solidFill>
              </a:rPr>
              <a:t>Data informs tutoring sessions</a:t>
            </a:r>
            <a:r>
              <a:rPr b="1" lang="en" sz="2000">
                <a:solidFill>
                  <a:srgbClr val="273E53"/>
                </a:solidFill>
              </a:rPr>
              <a:t>.</a:t>
            </a:r>
            <a:r>
              <a:rPr lang="en" sz="2000">
                <a:solidFill>
                  <a:srgbClr val="273E53"/>
                </a:solidFill>
              </a:rPr>
              <a:t> </a:t>
            </a:r>
            <a:endParaRPr sz="2000">
              <a:solidFill>
                <a:srgbClr val="273E5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3E5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1800"/>
              <a:buChar char="●"/>
            </a:pPr>
            <a:r>
              <a:rPr lang="en" sz="1800">
                <a:solidFill>
                  <a:srgbClr val="273E53"/>
                </a:solidFill>
              </a:rPr>
              <a:t>Tutors consistently use data to understand students strengths and needs, and build their sessions to focus on the needs. </a:t>
            </a:r>
            <a:endParaRPr sz="1800">
              <a:solidFill>
                <a:srgbClr val="273E5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E53"/>
              </a:buClr>
              <a:buSzPts val="1800"/>
              <a:buChar char="●"/>
            </a:pPr>
            <a:r>
              <a:rPr lang="en" sz="1800">
                <a:solidFill>
                  <a:srgbClr val="273E53"/>
                </a:solidFill>
              </a:rPr>
              <a:t>Tutoring programs use data to assess their effectiveness at improving student learning and make adjustments based on these data. </a:t>
            </a:r>
            <a:endParaRPr sz="1800">
              <a:solidFill>
                <a:srgbClr val="273E53"/>
              </a:solidFill>
            </a:endParaRPr>
          </a:p>
        </p:txBody>
      </p:sp>
      <p:pic>
        <p:nvPicPr>
          <p:cNvPr id="424" name="Google Shape;424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2773" y="236950"/>
            <a:ext cx="1276191" cy="1275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5"/>
          <p:cNvSpPr txBox="1"/>
          <p:nvPr>
            <p:ph type="title"/>
          </p:nvPr>
        </p:nvSpPr>
        <p:spPr>
          <a:xfrm>
            <a:off x="347641" y="221478"/>
            <a:ext cx="7946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next two slides represent national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use your state and local data instead if you have it available as your own student data will make more of an impact.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Messaging: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best educator and administration efforts, students are behind because of covid-disrupted schooling and students furthest behind have been impacted the most.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3526" y="1059825"/>
            <a:ext cx="5976949" cy="351764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56"/>
          <p:cNvSpPr txBox="1"/>
          <p:nvPr/>
        </p:nvSpPr>
        <p:spPr>
          <a:xfrm>
            <a:off x="76200" y="152400"/>
            <a:ext cx="8132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395E89"/>
                </a:solidFill>
              </a:rPr>
              <a:t>Pandemic interrupted attendance and learning</a:t>
            </a:r>
            <a:endParaRPr b="1" sz="2800">
              <a:solidFill>
                <a:srgbClr val="395E8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95E89"/>
                </a:solidFill>
              </a:rPr>
              <a:t>Students behind </a:t>
            </a:r>
            <a:r>
              <a:rPr lang="en" sz="1800">
                <a:solidFill>
                  <a:srgbClr val="395E89"/>
                </a:solidFill>
              </a:rPr>
              <a:t>Math 5 months, ELA 4 Months, on average</a:t>
            </a:r>
            <a:endParaRPr sz="1200"/>
          </a:p>
        </p:txBody>
      </p:sp>
      <p:pic>
        <p:nvPicPr>
          <p:cNvPr id="283" name="Google Shape;283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581" y="2510981"/>
            <a:ext cx="1355719" cy="593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764" y="914449"/>
            <a:ext cx="7602473" cy="38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7"/>
          <p:cNvSpPr txBox="1"/>
          <p:nvPr>
            <p:ph idx="4294967295" type="title"/>
          </p:nvPr>
        </p:nvSpPr>
        <p:spPr>
          <a:xfrm>
            <a:off x="191739" y="229819"/>
            <a:ext cx="84558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 sz="2800">
                <a:solidFill>
                  <a:srgbClr val="395E89"/>
                </a:solidFill>
              </a:rPr>
              <a:t>Pandemic increased inequality in outcomes</a:t>
            </a:r>
            <a:endParaRPr b="1" sz="2800">
              <a:solidFill>
                <a:srgbClr val="395E8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>
                <a:solidFill>
                  <a:srgbClr val="395E89"/>
                </a:solidFill>
              </a:rPr>
              <a:t> </a:t>
            </a:r>
            <a:endParaRPr sz="1900">
              <a:solidFill>
                <a:srgbClr val="395E89"/>
              </a:solidFill>
            </a:endParaRPr>
          </a:p>
        </p:txBody>
      </p:sp>
      <p:sp>
        <p:nvSpPr>
          <p:cNvPr id="290" name="Google Shape;290;p57"/>
          <p:cNvSpPr txBox="1"/>
          <p:nvPr/>
        </p:nvSpPr>
        <p:spPr>
          <a:xfrm>
            <a:off x="158325" y="570919"/>
            <a:ext cx="8522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" sz="1800" u="none" cap="none" strike="noStrike">
                <a:solidFill>
                  <a:srgbClr val="395E89"/>
                </a:solidFill>
                <a:latin typeface="Arial"/>
                <a:ea typeface="Arial"/>
                <a:cs typeface="Arial"/>
                <a:sym typeface="Arial"/>
              </a:rPr>
              <a:t>MAP Growth skip-year conditional growth percentiles by fall 2019 achievement </a:t>
            </a:r>
            <a:endParaRPr b="0" i="0" sz="1800" u="none" cap="none" strike="noStrike">
              <a:solidFill>
                <a:srgbClr val="395E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8"/>
          <p:cNvSpPr txBox="1"/>
          <p:nvPr/>
        </p:nvSpPr>
        <p:spPr>
          <a:xfrm>
            <a:off x="276300" y="343050"/>
            <a:ext cx="80712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85525" lIns="85525" spcFirstLastPara="1" rIns="85525" wrap="square" tIns="855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58"/>
          <p:cNvSpPr txBox="1"/>
          <p:nvPr>
            <p:ph idx="4294967295" type="title"/>
          </p:nvPr>
        </p:nvSpPr>
        <p:spPr>
          <a:xfrm>
            <a:off x="337690" y="157076"/>
            <a:ext cx="8357400" cy="58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395E89"/>
                </a:solidFill>
                <a:latin typeface="Calibri"/>
                <a:ea typeface="Calibri"/>
                <a:cs typeface="Calibri"/>
                <a:sym typeface="Calibri"/>
              </a:rPr>
              <a:t>Unusually Large Body of Evidence </a:t>
            </a:r>
            <a:endParaRPr b="1" sz="3000">
              <a:solidFill>
                <a:srgbClr val="395E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58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295" y="723699"/>
            <a:ext cx="6449904" cy="398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8"/>
          <p:cNvSpPr txBox="1"/>
          <p:nvPr>
            <p:ph idx="4294967295" type="body"/>
          </p:nvPr>
        </p:nvSpPr>
        <p:spPr>
          <a:xfrm>
            <a:off x="7133606" y="1893694"/>
            <a:ext cx="1936200" cy="27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last five years, 7 meta-analyses including over 150 studies consistently find that tutoring results in up to 15 months of additional learning for students.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Meta-analyses 1, 2, 4 and 7 only considered one subject area, while meta-analyses 3, 5 and 6 included both reading and math.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9"/>
          <p:cNvSpPr txBox="1"/>
          <p:nvPr/>
        </p:nvSpPr>
        <p:spPr>
          <a:xfrm>
            <a:off x="276300" y="343050"/>
            <a:ext cx="80712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85525" lIns="85525" spcFirstLastPara="1" rIns="85525" wrap="square" tIns="855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9"/>
          <p:cNvSpPr txBox="1"/>
          <p:nvPr>
            <p:ph idx="4294967295" type="title"/>
          </p:nvPr>
        </p:nvSpPr>
        <p:spPr>
          <a:xfrm>
            <a:off x="493209" y="152895"/>
            <a:ext cx="8357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" sz="3000">
                <a:solidFill>
                  <a:srgbClr val="395E89"/>
                </a:solidFill>
                <a:latin typeface="Calibri"/>
                <a:ea typeface="Calibri"/>
                <a:cs typeface="Calibri"/>
                <a:sym typeface="Calibri"/>
              </a:rPr>
              <a:t>Tutoring appears more effective than other academic interventions</a:t>
            </a:r>
            <a:endParaRPr b="1" sz="3000">
              <a:solidFill>
                <a:srgbClr val="395E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59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5" y="1088775"/>
            <a:ext cx="6319849" cy="3622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59"/>
          <p:cNvSpPr txBox="1"/>
          <p:nvPr/>
        </p:nvSpPr>
        <p:spPr>
          <a:xfrm>
            <a:off x="7413613" y="3110666"/>
            <a:ext cx="1236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900" u="none" cap="none" strike="noStrike">
                <a:solidFill>
                  <a:srgbClr val="395E8A"/>
                </a:solidFill>
                <a:latin typeface="Arial"/>
                <a:ea typeface="Arial"/>
                <a:cs typeface="Arial"/>
                <a:sym typeface="Arial"/>
              </a:rPr>
              <a:t>Please note that data are not available for the impact of professional development on early literacy learning or class size reduction for high school math learning.</a:t>
            </a:r>
            <a:endParaRPr b="0" i="0" sz="1200" u="none" cap="none" strike="noStrike">
              <a:solidFill>
                <a:srgbClr val="395E8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0"/>
          <p:cNvSpPr txBox="1"/>
          <p:nvPr/>
        </p:nvSpPr>
        <p:spPr>
          <a:xfrm>
            <a:off x="512783" y="720314"/>
            <a:ext cx="81186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85525" lIns="85525" spcFirstLastPara="1" rIns="85525" wrap="square" tIns="855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2000" u="none" cap="none" strike="noStrike">
                <a:solidFill>
                  <a:srgbClr val="DD955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No Child Left Behind Supplementary Educational Services</a:t>
            </a:r>
            <a:endParaRPr b="1" i="0" sz="2000" u="none" cap="none" strike="noStrike">
              <a:solidFill>
                <a:srgbClr val="DD955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296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3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5E89"/>
              </a:buClr>
              <a:buSzPts val="18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395E8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Allowed low-income parents to enroll child in state-approved tutoring program if their school not making adequate yearly progress for 2 consecutive years.</a:t>
            </a:r>
            <a:endParaRPr b="0" i="0" sz="2000" u="none" cap="none" strike="noStrike">
              <a:solidFill>
                <a:srgbClr val="395E89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31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95E89"/>
              </a:buClr>
              <a:buSzPts val="18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395E89"/>
                </a:solidFill>
                <a:latin typeface="Calibri"/>
                <a:ea typeface="Calibri"/>
                <a:cs typeface="Calibri"/>
                <a:sym typeface="Calibri"/>
              </a:rPr>
              <a:t>Low participation; Little benefit for student learning, on average.</a:t>
            </a:r>
            <a:endParaRPr b="0" i="0" sz="2000" u="none" cap="none" strike="noStrike">
              <a:solidFill>
                <a:srgbClr val="395E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31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95E89"/>
              </a:buClr>
              <a:buSzPts val="18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395E89"/>
                </a:solidFill>
                <a:latin typeface="Calibri"/>
                <a:ea typeface="Calibri"/>
                <a:cs typeface="Calibri"/>
                <a:sym typeface="Calibri"/>
              </a:rPr>
              <a:t>Instances where SES benefited student learning tended to involve: minimum dosage requirements, structured sessions, tutor coordination with schools, and more tutor experience (Heinrich et al., 2014). </a:t>
            </a:r>
            <a:endParaRPr b="0" i="0" sz="1600" u="none" cap="none" strike="noStrike">
              <a:solidFill>
                <a:srgbClr val="395E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endParaRPr b="0" i="0" sz="1300" u="none" cap="none" strike="noStrik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1" sz="1300" u="none" cap="none" strike="noStrike">
              <a:solidFill>
                <a:srgbClr val="83AEC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60"/>
          <p:cNvSpPr txBox="1"/>
          <p:nvPr/>
        </p:nvSpPr>
        <p:spPr>
          <a:xfrm>
            <a:off x="512770" y="161197"/>
            <a:ext cx="7788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85525" lIns="85525" spcFirstLastPara="1" rIns="85525" wrap="square" tIns="855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" sz="3000" u="none" cap="none" strike="noStrike">
                <a:solidFill>
                  <a:srgbClr val="395E89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Not all tutoring is effective</a:t>
            </a:r>
            <a:endParaRPr b="1" i="0" sz="3000" u="none" cap="none" strike="noStrike">
              <a:solidFill>
                <a:srgbClr val="395E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60"/>
          <p:cNvSpPr txBox="1"/>
          <p:nvPr/>
        </p:nvSpPr>
        <p:spPr>
          <a:xfrm>
            <a:off x="152400" y="4159781"/>
            <a:ext cx="90801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85525" lIns="85525" spcFirstLastPara="1" rIns="85525" wrap="square" tIns="855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Heinrich, Carolyn J., Meyer, Robert  H.  and Greg  Whitten.  2010. “Supplemental  Education Services  under  No Child Left  Behind:  Who Signs  Up, and  What  Do  They  Gain?”   Educational Evaluation and Policy  Analysis  32 (June):  273-298; and Heinrich, Carolyn J., Patricia  Burch, Annalee  Good, Rudy Acosta, Huiping Cheng, Marcus Dillender, Christi  Kirshbaum, Hiren Nisar  and Mary S. Stewart.   2014. “Improving the Implementation and Effectiveness  of  Out-of-School-Time  Tutoring.”  Journal  of  Policy  Analysis and Management,  33(2):  471-494. 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1"/>
          <p:cNvSpPr txBox="1"/>
          <p:nvPr/>
        </p:nvSpPr>
        <p:spPr>
          <a:xfrm>
            <a:off x="1471035" y="1668067"/>
            <a:ext cx="43896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6906" y="1050274"/>
            <a:ext cx="2907169" cy="290579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61"/>
          <p:cNvSpPr txBox="1"/>
          <p:nvPr/>
        </p:nvSpPr>
        <p:spPr>
          <a:xfrm>
            <a:off x="5938300" y="2506867"/>
            <a:ext cx="2679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 u="sng"/>
              <a:t>Instruction</a:t>
            </a:r>
            <a:endParaRPr b="1" i="1" sz="18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High-dosage,using high quality materials</a:t>
            </a:r>
            <a:endParaRPr b="1" i="1" sz="1800"/>
          </a:p>
        </p:txBody>
      </p:sp>
      <p:sp>
        <p:nvSpPr>
          <p:cNvPr id="322" name="Google Shape;322;p61"/>
          <p:cNvSpPr txBox="1"/>
          <p:nvPr/>
        </p:nvSpPr>
        <p:spPr>
          <a:xfrm>
            <a:off x="-1211438" y="1172970"/>
            <a:ext cx="1793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61"/>
          <p:cNvSpPr txBox="1"/>
          <p:nvPr/>
        </p:nvSpPr>
        <p:spPr>
          <a:xfrm>
            <a:off x="1028445" y="674998"/>
            <a:ext cx="26055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800" u="sng"/>
              <a:t>Learning Integration</a:t>
            </a:r>
            <a:endParaRPr b="1" i="1" sz="18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800"/>
              <a:t>embedded in school</a:t>
            </a:r>
            <a:r>
              <a:rPr b="1" i="1" lang="en" sz="1800"/>
              <a:t> </a:t>
            </a:r>
            <a:endParaRPr b="1" i="1" sz="1800"/>
          </a:p>
        </p:txBody>
      </p:sp>
      <p:sp>
        <p:nvSpPr>
          <p:cNvPr id="324" name="Google Shape;324;p61"/>
          <p:cNvSpPr txBox="1"/>
          <p:nvPr/>
        </p:nvSpPr>
        <p:spPr>
          <a:xfrm>
            <a:off x="952245" y="2466445"/>
            <a:ext cx="20010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800" u="sng"/>
              <a:t>Tutor</a:t>
            </a:r>
            <a:endParaRPr b="1" i="1" sz="18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800"/>
              <a:t>c</a:t>
            </a:r>
            <a:r>
              <a:rPr b="1" i="1" lang="en" sz="1800"/>
              <a:t>onsistent, well supported</a:t>
            </a:r>
            <a:endParaRPr b="1" i="1" sz="1800" u="sng">
              <a:solidFill>
                <a:srgbClr val="DD9553"/>
              </a:solidFill>
            </a:endParaRPr>
          </a:p>
        </p:txBody>
      </p:sp>
      <p:sp>
        <p:nvSpPr>
          <p:cNvPr id="325" name="Google Shape;325;p61"/>
          <p:cNvSpPr txBox="1"/>
          <p:nvPr/>
        </p:nvSpPr>
        <p:spPr>
          <a:xfrm>
            <a:off x="5263888" y="723657"/>
            <a:ext cx="29646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 u="sng"/>
              <a:t>Data Use</a:t>
            </a:r>
            <a:r>
              <a:rPr b="1" i="1" lang="en" sz="1800"/>
              <a:t> </a:t>
            </a:r>
            <a:endParaRPr b="1" i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drives instruction</a:t>
            </a:r>
            <a:endParaRPr b="1" i="1" sz="1800"/>
          </a:p>
        </p:txBody>
      </p:sp>
      <p:sp>
        <p:nvSpPr>
          <p:cNvPr id="326" name="Google Shape;326;p61"/>
          <p:cNvSpPr txBox="1"/>
          <p:nvPr>
            <p:ph type="title"/>
          </p:nvPr>
        </p:nvSpPr>
        <p:spPr>
          <a:xfrm>
            <a:off x="266445" y="176157"/>
            <a:ext cx="8649300" cy="22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DD9553"/>
                </a:solidFill>
              </a:rPr>
              <a:t>What is High-Impact Tutoring?</a:t>
            </a:r>
            <a:endParaRPr sz="2400">
              <a:solidFill>
                <a:srgbClr val="DD9553"/>
              </a:solidFill>
            </a:endParaRPr>
          </a:p>
        </p:txBody>
      </p:sp>
      <p:sp>
        <p:nvSpPr>
          <p:cNvPr id="327" name="Google Shape;327;p61"/>
          <p:cNvSpPr txBox="1"/>
          <p:nvPr/>
        </p:nvSpPr>
        <p:spPr>
          <a:xfrm>
            <a:off x="2820055" y="4161943"/>
            <a:ext cx="34947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Grounded in Equity</a:t>
            </a:r>
            <a:endParaRPr b="1" i="1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lank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Blank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Blank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Blank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